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68" r:id="rId2"/>
    <p:sldId id="274" r:id="rId3"/>
    <p:sldId id="258" r:id="rId4"/>
    <p:sldId id="270" r:id="rId5"/>
    <p:sldId id="259" r:id="rId6"/>
    <p:sldId id="265" r:id="rId7"/>
    <p:sldId id="264" r:id="rId8"/>
    <p:sldId id="271" r:id="rId9"/>
    <p:sldId id="269" r:id="rId10"/>
    <p:sldId id="272" r:id="rId11"/>
    <p:sldId id="273" r:id="rId12"/>
    <p:sldId id="266" r:id="rId13"/>
    <p:sldId id="263" r:id="rId14"/>
  </p:sldIdLst>
  <p:sldSz cx="9144000" cy="6858000" type="screen4x3"/>
  <p:notesSz cx="6858000" cy="9144000"/>
  <p:embeddedFontLst>
    <p:embeddedFont>
      <p:font typeface="微软雅黑" panose="020B0503020204020204" pitchFamily="34" charset="-122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맑은 고딕" panose="020B0503020000020004" pitchFamily="34" charset="-127"/>
      <p:regular r:id="rId22"/>
      <p:bold r:id="rId23"/>
    </p:embeddedFont>
    <p:embeddedFont>
      <p:font typeface="Calibri Light" panose="020F0302020204030204" pitchFamily="34" charset="0"/>
      <p:regular r:id="rId24"/>
      <p:italic r:id="rId25"/>
    </p:embeddedFont>
  </p:embeddedFontLst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杨聪晖" initials="杨聪晖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6E8C"/>
    <a:srgbClr val="62C5DC"/>
    <a:srgbClr val="7BA9CA"/>
    <a:srgbClr val="F2F2F2"/>
    <a:srgbClr val="508EFF"/>
    <a:srgbClr val="BB9F7A"/>
    <a:srgbClr val="649788"/>
    <a:srgbClr val="1F4E79"/>
    <a:srgbClr val="2683C6"/>
    <a:srgbClr val="043B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6318" autoAdjust="0"/>
  </p:normalViewPr>
  <p:slideViewPr>
    <p:cSldViewPr snapToGrid="0" showGuides="1">
      <p:cViewPr varScale="1">
        <p:scale>
          <a:sx n="102" d="100"/>
          <a:sy n="102" d="100"/>
        </p:scale>
        <p:origin x="-1080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13160-C854-4C5D-BE71-81B558B8483F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BA2FEA-6412-488D-BE65-011F74FA7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292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BA2FEA-6412-488D-BE65-011F74FA7FE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22464" y="5743939"/>
            <a:ext cx="1538459" cy="1455746"/>
          </a:xfrm>
          <a:prstGeom prst="rect">
            <a:avLst/>
          </a:prstGeom>
          <a:blipFill>
            <a:blip r:embed="rId2" cstate="print">
              <a:alphaModFix amt="8000"/>
              <a:lum bright="70000" contrast="-7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图片5 - 副本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6813550" y="4735195"/>
            <a:ext cx="2674620" cy="25120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 descr="图片5 - 副本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813550" y="4735195"/>
            <a:ext cx="2674620" cy="25120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10C6A-1790-43CC-A551-D863ABA5468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:\2019人教音像社\信息技术\设计图【待补充】\图片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4315" y="-61612"/>
            <a:ext cx="9401398" cy="6960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59" y="6206704"/>
            <a:ext cx="2635423" cy="31265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72" y="6171070"/>
            <a:ext cx="2615134" cy="3482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/>
          <p:nvPr/>
        </p:nvSpPr>
        <p:spPr>
          <a:xfrm rot="10800000" flipH="1">
            <a:off x="260558" y="1976323"/>
            <a:ext cx="8678007" cy="3879531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3" name="直接箭头连接符 12"/>
          <p:cNvCxnSpPr/>
          <p:nvPr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8343785" y="283812"/>
            <a:ext cx="594780" cy="594780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@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817416" y="126849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466E8C"/>
                </a:solidFill>
                <a:ea typeface="楷体_GB2312" panose="02010609030101010101" pitchFamily="49" charset="-122"/>
              </a:rPr>
              <a:t>实践活动</a:t>
            </a:r>
          </a:p>
        </p:txBody>
      </p:sp>
      <p:sp>
        <p:nvSpPr>
          <p:cNvPr id="53" name="TextBox 25"/>
          <p:cNvSpPr txBox="1"/>
          <p:nvPr/>
        </p:nvSpPr>
        <p:spPr>
          <a:xfrm>
            <a:off x="669307" y="2135263"/>
            <a:ext cx="8031347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b="1" dirty="0">
                <a:ea typeface="楷体_GB2312" panose="02010609030101010101" pitchFamily="49" charset="-122"/>
                <a:cs typeface="Arial" panose="020B0604020202020204" pitchFamily="34" charset="0"/>
              </a:rPr>
              <a:t>         </a:t>
            </a:r>
            <a:r>
              <a:rPr lang="zh-CN" altLang="en-US" sz="2000" b="1" dirty="0">
                <a:ea typeface="楷体_GB2312" panose="02010609030101010101" pitchFamily="49" charset="-122"/>
                <a:cs typeface="Arial" panose="020B0604020202020204" pitchFamily="34" charset="0"/>
              </a:rPr>
              <a:t>人工智能离我们并不远，人脸识别、手写识别、语音识别、机器翻译和智能推荐技术正在进入我们的生活。</a:t>
            </a:r>
            <a:endParaRPr lang="en-US" altLang="ko-KR" sz="2000" b="1" dirty="0">
              <a:ea typeface="楷体_GB2312" panose="02010609030101010101" pitchFamily="49" charset="-122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69307" y="3622771"/>
            <a:ext cx="5852091" cy="169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Aft>
                <a:spcPts val="1000"/>
              </a:spcAft>
              <a:defRPr sz="2000" b="1">
                <a:ea typeface="楷体_GB2312" panose="02010609030101010101" pitchFamily="49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活动</a:t>
            </a:r>
            <a:r>
              <a:rPr lang="en-US" altLang="zh-CN" dirty="0"/>
              <a:t>2</a:t>
            </a:r>
            <a:r>
              <a:rPr lang="zh-CN" altLang="en-US" dirty="0"/>
              <a:t>：体验图像识别</a:t>
            </a:r>
            <a:endParaRPr lang="en-US" altLang="zh-CN" dirty="0"/>
          </a:p>
          <a:p>
            <a:pPr>
              <a:spcAft>
                <a:spcPts val="0"/>
              </a:spcAft>
            </a:pPr>
            <a:r>
              <a:rPr lang="en-US" altLang="zh-CN" dirty="0"/>
              <a:t>    1.</a:t>
            </a:r>
            <a:r>
              <a:rPr lang="zh-CN" altLang="en-US" dirty="0"/>
              <a:t>搜索图像识别相关应用，体验软件应用过程。</a:t>
            </a:r>
            <a:endParaRPr lang="en-US" altLang="zh-CN" dirty="0"/>
          </a:p>
          <a:p>
            <a:pPr>
              <a:spcAft>
                <a:spcPts val="0"/>
              </a:spcAft>
            </a:pPr>
            <a:r>
              <a:rPr lang="en-US" altLang="zh-CN" dirty="0"/>
              <a:t>    2.</a:t>
            </a:r>
            <a:r>
              <a:rPr lang="zh-CN" altLang="en-US" dirty="0"/>
              <a:t>与同学探讨图像识别在生活中还有哪些应用？</a:t>
            </a:r>
            <a:endParaRPr lang="en-US" altLang="zh-CN" dirty="0"/>
          </a:p>
          <a:p>
            <a:pPr>
              <a:spcAft>
                <a:spcPts val="0"/>
              </a:spcAft>
            </a:pPr>
            <a:r>
              <a:rPr lang="en-US" altLang="zh-CN" dirty="0"/>
              <a:t>    3.</a:t>
            </a:r>
            <a:r>
              <a:rPr lang="zh-CN" altLang="en-US" dirty="0"/>
              <a:t>思考哪些是影响图像识别准确度的因素？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66" b="6202"/>
          <a:stretch>
            <a:fillRect/>
          </a:stretch>
        </p:blipFill>
        <p:spPr>
          <a:xfrm>
            <a:off x="6145561" y="2721390"/>
            <a:ext cx="2495614" cy="1613807"/>
          </a:xfrm>
          <a:prstGeom prst="roundRect">
            <a:avLst>
              <a:gd name="adj" fmla="val 3896"/>
            </a:avLst>
          </a:prstGeom>
        </p:spPr>
      </p:pic>
      <p:sp>
        <p:nvSpPr>
          <p:cNvPr id="2" name="文本框 1"/>
          <p:cNvSpPr txBox="1"/>
          <p:nvPr/>
        </p:nvSpPr>
        <p:spPr>
          <a:xfrm>
            <a:off x="285749" y="184280"/>
            <a:ext cx="699359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4.1</a:t>
            </a:r>
            <a:r>
              <a:rPr lang="zh-CN" altLang="en-US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 认识人工智能</a:t>
            </a:r>
            <a:endParaRPr lang="ko-KR" altLang="en-US" sz="4000" b="1" kern="0" dirty="0">
              <a:solidFill>
                <a:srgbClr val="466E8C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j-c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/>
          <p:nvPr/>
        </p:nvSpPr>
        <p:spPr>
          <a:xfrm rot="10800000" flipH="1">
            <a:off x="260558" y="1976323"/>
            <a:ext cx="8678007" cy="3879531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3" name="直接箭头连接符 12"/>
          <p:cNvCxnSpPr/>
          <p:nvPr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8343785" y="283812"/>
            <a:ext cx="594780" cy="594780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@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817416" y="126849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466E8C"/>
                </a:solidFill>
                <a:ea typeface="楷体_GB2312" panose="02010609030101010101" pitchFamily="49" charset="-122"/>
              </a:rPr>
              <a:t>实践活动</a:t>
            </a:r>
          </a:p>
        </p:txBody>
      </p:sp>
      <p:sp>
        <p:nvSpPr>
          <p:cNvPr id="53" name="TextBox 25"/>
          <p:cNvSpPr txBox="1"/>
          <p:nvPr/>
        </p:nvSpPr>
        <p:spPr>
          <a:xfrm>
            <a:off x="669307" y="2135263"/>
            <a:ext cx="8031347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b="1" dirty="0">
                <a:ea typeface="楷体_GB2312" panose="02010609030101010101" pitchFamily="49" charset="-122"/>
                <a:cs typeface="Arial" panose="020B0604020202020204" pitchFamily="34" charset="0"/>
              </a:rPr>
              <a:t>         </a:t>
            </a:r>
            <a:r>
              <a:rPr lang="zh-CN" altLang="en-US" sz="2000" b="1" dirty="0">
                <a:ea typeface="楷体_GB2312" panose="02010609030101010101" pitchFamily="49" charset="-122"/>
                <a:cs typeface="Arial" panose="020B0604020202020204" pitchFamily="34" charset="0"/>
              </a:rPr>
              <a:t>人工智能离我们并不远，人脸识别，手写识别，语音识别，机器翻译和智能推荐技术正在进入我们的生活。</a:t>
            </a:r>
            <a:endParaRPr lang="en-US" altLang="ko-KR" sz="2000" b="1" dirty="0">
              <a:ea typeface="楷体_GB2312" panose="02010609030101010101" pitchFamily="49" charset="-122"/>
              <a:cs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32740" y="3072087"/>
            <a:ext cx="7904480" cy="169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Aft>
                <a:spcPts val="1000"/>
              </a:spcAft>
              <a:defRPr sz="2000" b="1">
                <a:ea typeface="楷体_GB2312" panose="02010609030101010101" pitchFamily="49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活动</a:t>
            </a:r>
            <a:r>
              <a:rPr lang="en-US" altLang="zh-CN" dirty="0"/>
              <a:t>3</a:t>
            </a:r>
            <a:r>
              <a:rPr lang="zh-CN" altLang="en-US" dirty="0"/>
              <a:t>：体验自然语言处理</a:t>
            </a:r>
            <a:endParaRPr lang="en-US" altLang="zh-CN" dirty="0"/>
          </a:p>
          <a:p>
            <a:pPr>
              <a:spcAft>
                <a:spcPts val="0"/>
              </a:spcAft>
            </a:pPr>
            <a:r>
              <a:rPr lang="en-US" altLang="zh-CN" dirty="0"/>
              <a:t>    1.</a:t>
            </a:r>
            <a:r>
              <a:rPr lang="zh-CN" altLang="en-US" dirty="0"/>
              <a:t>搜集资料，了解什么是自然语言处理。</a:t>
            </a:r>
            <a:endParaRPr lang="en-US" altLang="zh-CN" dirty="0"/>
          </a:p>
          <a:p>
            <a:pPr>
              <a:spcAft>
                <a:spcPts val="0"/>
              </a:spcAft>
            </a:pPr>
            <a:r>
              <a:rPr lang="en-US" altLang="zh-CN" dirty="0"/>
              <a:t>    2.</a:t>
            </a:r>
            <a:r>
              <a:rPr lang="zh-CN" altLang="en-US" dirty="0"/>
              <a:t>体验机器翻译软件，讨论机器翻译与人工翻译的优缺点。</a:t>
            </a:r>
            <a:endParaRPr lang="en-US" altLang="zh-CN" dirty="0"/>
          </a:p>
          <a:p>
            <a:pPr>
              <a:spcAft>
                <a:spcPts val="0"/>
              </a:spcAft>
            </a:pPr>
            <a:r>
              <a:rPr lang="en-US" altLang="zh-CN" dirty="0"/>
              <a:t>    3.</a:t>
            </a:r>
            <a:r>
              <a:rPr lang="zh-CN" altLang="en-US" dirty="0"/>
              <a:t>思考自然语言处理还能有哪些应用场景？</a:t>
            </a:r>
            <a:endParaRPr lang="en-US" altLang="zh-CN" dirty="0"/>
          </a:p>
        </p:txBody>
      </p:sp>
      <p:sp>
        <p:nvSpPr>
          <p:cNvPr id="2" name="文本框 1"/>
          <p:cNvSpPr txBox="1"/>
          <p:nvPr/>
        </p:nvSpPr>
        <p:spPr>
          <a:xfrm>
            <a:off x="285749" y="184280"/>
            <a:ext cx="699359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4.1</a:t>
            </a:r>
            <a:r>
              <a:rPr lang="zh-CN" altLang="en-US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 认识人工智能</a:t>
            </a:r>
            <a:endParaRPr lang="ko-KR" altLang="en-US" sz="4000" b="1" kern="0" dirty="0">
              <a:solidFill>
                <a:srgbClr val="466E8C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j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65" y="4781550"/>
            <a:ext cx="8052435" cy="18192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箭头连接符 13"/>
          <p:cNvCxnSpPr/>
          <p:nvPr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8343785" y="283812"/>
            <a:ext cx="594780" cy="594780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@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655723" y="1314048"/>
            <a:ext cx="18325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rgbClr val="466E8C"/>
                </a:solidFill>
                <a:ea typeface="楷体_GB2312" panose="02010609030101010101" pitchFamily="49" charset="-122"/>
              </a:defRPr>
            </a:lvl1pPr>
          </a:lstStyle>
          <a:p>
            <a:r>
              <a:rPr lang="zh-CN" altLang="en-US" dirty="0"/>
              <a:t>探究分享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79051" y="2063124"/>
            <a:ext cx="8185898" cy="3938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ea typeface="楷体_GB2312" panose="02010609030101010101" pitchFamily="49" charset="-122"/>
              </a:rPr>
              <a:t>         各小组领取三个探究活动中的一个，深入体验探究，完成小组探究分享报告。</a:t>
            </a:r>
            <a:endParaRPr lang="en-US" altLang="zh-CN" sz="2000" b="1" dirty="0">
              <a:ea typeface="楷体_GB2312" panose="02010609030101010101" pitchFamily="49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000" b="1" dirty="0">
                <a:ea typeface="楷体_GB2312" panose="02010609030101010101" pitchFamily="49" charset="-122"/>
              </a:rPr>
              <a:t>报告包含：</a:t>
            </a:r>
            <a:endParaRPr lang="en-US" altLang="zh-CN" sz="2000" b="1" dirty="0">
              <a:ea typeface="楷体_GB2312" panose="02010609030101010101" pitchFamily="49" charset="-122"/>
            </a:endParaRPr>
          </a:p>
          <a:p>
            <a:pPr>
              <a:lnSpc>
                <a:spcPct val="120000"/>
              </a:lnSpc>
              <a:buFont typeface="+mj-ea"/>
              <a:buAutoNum type="circleNumDbPlain"/>
            </a:pPr>
            <a:r>
              <a:rPr lang="zh-CN" altLang="en-US" sz="2000" b="1" dirty="0">
                <a:ea typeface="楷体_GB2312" panose="02010609030101010101" pitchFamily="49" charset="-122"/>
              </a:rPr>
              <a:t> 你理解的该项技术是什么？</a:t>
            </a:r>
            <a:endParaRPr lang="en-US" altLang="zh-CN" sz="2000" b="1" dirty="0">
              <a:ea typeface="楷体_GB2312" panose="02010609030101010101" pitchFamily="49" charset="-122"/>
            </a:endParaRPr>
          </a:p>
          <a:p>
            <a:pPr>
              <a:lnSpc>
                <a:spcPct val="120000"/>
              </a:lnSpc>
              <a:buFont typeface="+mj-ea"/>
              <a:buAutoNum type="circleNumDbPlain"/>
            </a:pPr>
            <a:r>
              <a:rPr lang="zh-CN" altLang="en-US" sz="2000" b="1" dirty="0">
                <a:ea typeface="楷体_GB2312" panose="02010609030101010101" pitchFamily="49" charset="-122"/>
              </a:rPr>
              <a:t> 目前的应用领域有哪些？</a:t>
            </a:r>
            <a:endParaRPr lang="en-US" altLang="zh-CN" sz="2000" b="1" dirty="0">
              <a:ea typeface="楷体_GB2312" panose="02010609030101010101" pitchFamily="49" charset="-122"/>
            </a:endParaRPr>
          </a:p>
          <a:p>
            <a:pPr>
              <a:lnSpc>
                <a:spcPct val="120000"/>
              </a:lnSpc>
              <a:buFont typeface="+mj-ea"/>
              <a:buAutoNum type="circleNumDbPlain"/>
            </a:pPr>
            <a:r>
              <a:rPr lang="zh-CN" altLang="en-US" sz="2000" b="1" dirty="0">
                <a:ea typeface="楷体_GB2312" panose="02010609030101010101" pitchFamily="49" charset="-122"/>
              </a:rPr>
              <a:t> 你认为该技术还能有哪些应用？</a:t>
            </a:r>
            <a:endParaRPr lang="en-US" altLang="zh-CN" sz="2000" b="1" dirty="0">
              <a:ea typeface="楷体_GB2312" panose="02010609030101010101" pitchFamily="49" charset="-122"/>
            </a:endParaRPr>
          </a:p>
          <a:p>
            <a:pPr>
              <a:lnSpc>
                <a:spcPct val="120000"/>
              </a:lnSpc>
              <a:buFont typeface="+mj-ea"/>
              <a:buAutoNum type="circleNumDbPlain"/>
            </a:pPr>
            <a:r>
              <a:rPr lang="zh-CN" altLang="en-US" sz="2000" b="1" dirty="0">
                <a:ea typeface="楷体_GB2312" panose="02010609030101010101" pitchFamily="49" charset="-122"/>
              </a:rPr>
              <a:t> 影响该项技术准确性的因素有哪些？</a:t>
            </a:r>
            <a:endParaRPr lang="en-US" altLang="zh-CN" sz="2000" b="1" dirty="0">
              <a:ea typeface="楷体_GB2312" panose="02010609030101010101" pitchFamily="49" charset="-122"/>
            </a:endParaRPr>
          </a:p>
          <a:p>
            <a:pPr>
              <a:lnSpc>
                <a:spcPct val="120000"/>
              </a:lnSpc>
              <a:buFont typeface="+mj-ea"/>
              <a:buAutoNum type="circleNumDbPlain"/>
            </a:pPr>
            <a:r>
              <a:rPr lang="zh-CN" altLang="en-US" sz="2000" b="1" dirty="0">
                <a:ea typeface="楷体_GB2312" panose="02010609030101010101" pitchFamily="49" charset="-122"/>
              </a:rPr>
              <a:t> 搜集有关该项技术原理的资料，用自己的语言描述该项技术原理。</a:t>
            </a:r>
            <a:endParaRPr lang="en-US" altLang="zh-CN" sz="2000" b="1" dirty="0">
              <a:ea typeface="楷体_GB2312" panose="0201060903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000" b="1" dirty="0">
              <a:ea typeface="楷体_GB2312" panose="0201060903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85749" y="184280"/>
            <a:ext cx="699359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4.1</a:t>
            </a:r>
            <a:r>
              <a:rPr lang="zh-CN" altLang="en-US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 认识人工智能</a:t>
            </a:r>
            <a:endParaRPr lang="ko-KR" altLang="en-US" sz="4000" b="1" kern="0" dirty="0">
              <a:solidFill>
                <a:srgbClr val="466E8C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j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6675" y="2105025"/>
            <a:ext cx="9334500" cy="1704975"/>
          </a:xfrm>
          <a:prstGeom prst="rect">
            <a:avLst/>
          </a:pr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904997" y="2330635"/>
            <a:ext cx="53340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pPr algn="dist"/>
            <a:r>
              <a:rPr lang="zh-CN" altLang="en-US" dirty="0">
                <a:solidFill>
                  <a:schemeClr val="bg1"/>
                </a:solidFill>
                <a:effectLst/>
              </a:rPr>
              <a:t>谢谢观看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904997" y="3103556"/>
            <a:ext cx="5334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 b="1" ker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en-US" altLang="zh-CN" sz="2000" dirty="0">
                <a:effectLst/>
              </a:rPr>
              <a:t>Thanks  for  watching</a:t>
            </a:r>
            <a:endParaRPr lang="zh-CN" altLang="en-US" sz="2000" dirty="0">
              <a:effectLst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59" y="6206704"/>
            <a:ext cx="2635423" cy="31265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72" y="6171070"/>
            <a:ext cx="2615134" cy="3482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66675" y="2562225"/>
            <a:ext cx="9334500" cy="1704975"/>
          </a:xfrm>
          <a:prstGeom prst="rect">
            <a:avLst/>
          </a:pr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63431" y="2990233"/>
            <a:ext cx="5989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 b="1" kern="0">
                <a:solidFill>
                  <a:schemeClr val="bg1"/>
                </a:solidFill>
                <a:effectLst/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pPr algn="l"/>
            <a:r>
              <a:rPr lang="en-US" altLang="zh-CN" dirty="0"/>
              <a:t>4.1 </a:t>
            </a:r>
            <a:r>
              <a:rPr lang="zh-CN" altLang="en-US" dirty="0"/>
              <a:t>认识人工智能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59" y="6206704"/>
            <a:ext cx="2635423" cy="31265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72" y="6171070"/>
            <a:ext cx="2615134" cy="3482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椭圆 26"/>
          <p:cNvSpPr/>
          <p:nvPr/>
        </p:nvSpPr>
        <p:spPr>
          <a:xfrm>
            <a:off x="4794290" y="213349"/>
            <a:ext cx="863702" cy="863702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7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3457433" y="213349"/>
            <a:ext cx="863702" cy="863702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7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562350" y="291257"/>
            <a:ext cx="2019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 b="1" kern="0">
                <a:solidFill>
                  <a:schemeClr val="bg1"/>
                </a:solidFill>
                <a:effectLst/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zh-CN" altLang="en-US" dirty="0"/>
              <a:t>目录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2020088" y="2397583"/>
            <a:ext cx="7275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en-US" altLang="zh-CN" sz="3200" dirty="0">
                <a:solidFill>
                  <a:srgbClr val="466E8C"/>
                </a:solidFill>
                <a:effectLst/>
              </a:rPr>
              <a:t>01</a:t>
            </a:r>
            <a:r>
              <a:rPr lang="zh-CN" altLang="en-US" sz="3200" dirty="0">
                <a:solidFill>
                  <a:srgbClr val="466E8C"/>
                </a:solidFill>
                <a:effectLst/>
              </a:rPr>
              <a:t>   什么是人工智能</a:t>
            </a:r>
            <a:endParaRPr lang="ko-KR" altLang="en-US" sz="3200" dirty="0">
              <a:solidFill>
                <a:srgbClr val="466E8C"/>
              </a:solidFill>
              <a:effectLst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020088" y="3293644"/>
            <a:ext cx="79929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en-US" altLang="zh-CN" sz="3200" dirty="0">
                <a:solidFill>
                  <a:srgbClr val="466E8C"/>
                </a:solidFill>
                <a:effectLst/>
              </a:rPr>
              <a:t>02</a:t>
            </a:r>
            <a:r>
              <a:rPr lang="zh-CN" altLang="en-US" sz="3200" dirty="0">
                <a:solidFill>
                  <a:srgbClr val="466E8C"/>
                </a:solidFill>
                <a:effectLst/>
              </a:rPr>
              <a:t>   人工智能的历史</a:t>
            </a:r>
            <a:endParaRPr lang="ko-KR" altLang="en-US" sz="3200" dirty="0">
              <a:solidFill>
                <a:srgbClr val="466E8C"/>
              </a:solidFill>
              <a:effectLst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020088" y="4189705"/>
            <a:ext cx="78136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en-US" altLang="zh-CN" sz="3200" dirty="0">
                <a:solidFill>
                  <a:srgbClr val="466E8C"/>
                </a:solidFill>
                <a:effectLst/>
              </a:rPr>
              <a:t>03</a:t>
            </a:r>
            <a:r>
              <a:rPr lang="zh-CN" altLang="en-US" sz="3200" dirty="0">
                <a:solidFill>
                  <a:srgbClr val="466E8C"/>
                </a:solidFill>
                <a:effectLst/>
              </a:rPr>
              <a:t>   感受人工智能的魅力</a:t>
            </a:r>
            <a:endParaRPr lang="ko-KR" altLang="en-US" sz="3200" dirty="0">
              <a:solidFill>
                <a:srgbClr val="466E8C"/>
              </a:solidFill>
              <a:effectLst/>
            </a:endParaRPr>
          </a:p>
        </p:txBody>
      </p:sp>
      <p:cxnSp>
        <p:nvCxnSpPr>
          <p:cNvPr id="23" name="直接箭头连接符 22"/>
          <p:cNvCxnSpPr/>
          <p:nvPr/>
        </p:nvCxnSpPr>
        <p:spPr>
          <a:xfrm>
            <a:off x="0" y="12380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152"/>
          <p:cNvSpPr/>
          <p:nvPr/>
        </p:nvSpPr>
        <p:spPr>
          <a:xfrm>
            <a:off x="969819" y="2151650"/>
            <a:ext cx="3534192" cy="2173883"/>
          </a:xfrm>
          <a:custGeom>
            <a:avLst/>
            <a:gdLst>
              <a:gd name="connsiteX0" fmla="*/ 5086770 w 5086770"/>
              <a:gd name="connsiteY0" fmla="*/ 1174706 h 3128874"/>
              <a:gd name="connsiteX1" fmla="*/ 5086770 w 5086770"/>
              <a:gd name="connsiteY1" fmla="*/ 1184663 h 3128874"/>
              <a:gd name="connsiteX2" fmla="*/ 5079830 w 5086770"/>
              <a:gd name="connsiteY2" fmla="*/ 1185820 h 3128874"/>
              <a:gd name="connsiteX3" fmla="*/ 5078289 w 5086770"/>
              <a:gd name="connsiteY3" fmla="*/ 1182737 h 3128874"/>
              <a:gd name="connsiteX4" fmla="*/ 5078289 w 5086770"/>
              <a:gd name="connsiteY4" fmla="*/ 1179654 h 3128874"/>
              <a:gd name="connsiteX5" fmla="*/ 1690658 w 5086770"/>
              <a:gd name="connsiteY5" fmla="*/ 810655 h 3128874"/>
              <a:gd name="connsiteX6" fmla="*/ 1349061 w 5086770"/>
              <a:gd name="connsiteY6" fmla="*/ 1934928 h 3128874"/>
              <a:gd name="connsiteX7" fmla="*/ 2035854 w 5086770"/>
              <a:gd name="connsiteY7" fmla="*/ 1934928 h 3128874"/>
              <a:gd name="connsiteX8" fmla="*/ 3765314 w 5086770"/>
              <a:gd name="connsiteY8" fmla="*/ 0 h 3128874"/>
              <a:gd name="connsiteX9" fmla="*/ 4465138 w 5086770"/>
              <a:gd name="connsiteY9" fmla="*/ 0 h 3128874"/>
              <a:gd name="connsiteX10" fmla="*/ 4675955 w 5086770"/>
              <a:gd name="connsiteY10" fmla="*/ 0 h 3128874"/>
              <a:gd name="connsiteX11" fmla="*/ 4659036 w 5086770"/>
              <a:gd name="connsiteY11" fmla="*/ 34412 h 3128874"/>
              <a:gd name="connsiteX12" fmla="*/ 4651327 w 5086770"/>
              <a:gd name="connsiteY12" fmla="*/ 45203 h 3128874"/>
              <a:gd name="connsiteX13" fmla="*/ 4648245 w 5086770"/>
              <a:gd name="connsiteY13" fmla="*/ 51368 h 3128874"/>
              <a:gd name="connsiteX14" fmla="*/ 4483319 w 5086770"/>
              <a:gd name="connsiteY14" fmla="*/ 361184 h 3128874"/>
              <a:gd name="connsiteX15" fmla="*/ 4480236 w 5086770"/>
              <a:gd name="connsiteY15" fmla="*/ 373515 h 3128874"/>
              <a:gd name="connsiteX16" fmla="*/ 4474071 w 5086770"/>
              <a:gd name="connsiteY16" fmla="*/ 398176 h 3128874"/>
              <a:gd name="connsiteX17" fmla="*/ 4450950 w 5086770"/>
              <a:gd name="connsiteY17" fmla="*/ 498367 h 3128874"/>
              <a:gd name="connsiteX18" fmla="*/ 4440161 w 5086770"/>
              <a:gd name="connsiteY18" fmla="*/ 527652 h 3128874"/>
              <a:gd name="connsiteX19" fmla="*/ 4441700 w 5086770"/>
              <a:gd name="connsiteY19" fmla="*/ 539983 h 3128874"/>
              <a:gd name="connsiteX20" fmla="*/ 4437078 w 5086770"/>
              <a:gd name="connsiteY20" fmla="*/ 561562 h 3128874"/>
              <a:gd name="connsiteX21" fmla="*/ 4433995 w 5086770"/>
              <a:gd name="connsiteY21" fmla="*/ 576976 h 3128874"/>
              <a:gd name="connsiteX22" fmla="*/ 4433994 w 5086770"/>
              <a:gd name="connsiteY22" fmla="*/ 578519 h 3128874"/>
              <a:gd name="connsiteX23" fmla="*/ 4413956 w 5086770"/>
              <a:gd name="connsiteY23" fmla="*/ 797393 h 3128874"/>
              <a:gd name="connsiteX24" fmla="*/ 4438619 w 5086770"/>
              <a:gd name="connsiteY24" fmla="*/ 996230 h 3128874"/>
              <a:gd name="connsiteX25" fmla="*/ 4433995 w 5086770"/>
              <a:gd name="connsiteY25" fmla="*/ 1016268 h 3128874"/>
              <a:gd name="connsiteX26" fmla="*/ 4435536 w 5086770"/>
              <a:gd name="connsiteY26" fmla="*/ 1025517 h 3128874"/>
              <a:gd name="connsiteX27" fmla="*/ 4437078 w 5086770"/>
              <a:gd name="connsiteY27" fmla="*/ 1027057 h 3128874"/>
              <a:gd name="connsiteX28" fmla="*/ 4432452 w 5086770"/>
              <a:gd name="connsiteY28" fmla="*/ 1048636 h 3128874"/>
              <a:gd name="connsiteX29" fmla="*/ 4413956 w 5086770"/>
              <a:gd name="connsiteY29" fmla="*/ 1085630 h 3128874"/>
              <a:gd name="connsiteX30" fmla="*/ 4196623 w 5086770"/>
              <a:gd name="connsiteY30" fmla="*/ 1389280 h 3128874"/>
              <a:gd name="connsiteX31" fmla="*/ 4085645 w 5086770"/>
              <a:gd name="connsiteY31" fmla="*/ 1597365 h 3128874"/>
              <a:gd name="connsiteX32" fmla="*/ 4216661 w 5086770"/>
              <a:gd name="connsiteY32" fmla="*/ 1697556 h 3128874"/>
              <a:gd name="connsiteX33" fmla="*/ 4250571 w 5086770"/>
              <a:gd name="connsiteY33" fmla="*/ 1811617 h 3128874"/>
              <a:gd name="connsiteX34" fmla="*/ 4173502 w 5086770"/>
              <a:gd name="connsiteY34" fmla="*/ 1888685 h 3128874"/>
              <a:gd name="connsiteX35" fmla="*/ 4213578 w 5086770"/>
              <a:gd name="connsiteY35" fmla="*/ 2022784 h 3128874"/>
              <a:gd name="connsiteX36" fmla="*/ 4347678 w 5086770"/>
              <a:gd name="connsiteY36" fmla="*/ 2090605 h 3128874"/>
              <a:gd name="connsiteX37" fmla="*/ 4233616 w 5086770"/>
              <a:gd name="connsiteY37" fmla="*/ 2138388 h 3128874"/>
              <a:gd name="connsiteX38" fmla="*/ 4227451 w 5086770"/>
              <a:gd name="connsiteY38" fmla="*/ 2258616 h 3128874"/>
              <a:gd name="connsiteX39" fmla="*/ 4350761 w 5086770"/>
              <a:gd name="connsiteY39" fmla="*/ 2320270 h 3128874"/>
              <a:gd name="connsiteX40" fmla="*/ 4333805 w 5086770"/>
              <a:gd name="connsiteY40" fmla="*/ 2462077 h 3128874"/>
              <a:gd name="connsiteX41" fmla="*/ 4467905 w 5086770"/>
              <a:gd name="connsiteY41" fmla="*/ 2719486 h 3128874"/>
              <a:gd name="connsiteX42" fmla="*/ 4800655 w 5086770"/>
              <a:gd name="connsiteY42" fmla="*/ 2748491 h 3128874"/>
              <a:gd name="connsiteX43" fmla="*/ 4838191 w 5086770"/>
              <a:gd name="connsiteY43" fmla="*/ 2744074 h 3128874"/>
              <a:gd name="connsiteX44" fmla="*/ 4863823 w 5086770"/>
              <a:gd name="connsiteY44" fmla="*/ 2765476 h 3128874"/>
              <a:gd name="connsiteX45" fmla="*/ 4934321 w 5086770"/>
              <a:gd name="connsiteY45" fmla="*/ 2911083 h 3128874"/>
              <a:gd name="connsiteX46" fmla="*/ 4964162 w 5086770"/>
              <a:gd name="connsiteY46" fmla="*/ 3074402 h 3128874"/>
              <a:gd name="connsiteX47" fmla="*/ 4967647 w 5086770"/>
              <a:gd name="connsiteY47" fmla="*/ 3128874 h 3128874"/>
              <a:gd name="connsiteX48" fmla="*/ 4465138 w 5086770"/>
              <a:gd name="connsiteY48" fmla="*/ 3128874 h 3128874"/>
              <a:gd name="connsiteX49" fmla="*/ 4465138 w 5086770"/>
              <a:gd name="connsiteY49" fmla="*/ 3127460 h 3128874"/>
              <a:gd name="connsiteX50" fmla="*/ 3765314 w 5086770"/>
              <a:gd name="connsiteY50" fmla="*/ 3127460 h 3128874"/>
              <a:gd name="connsiteX51" fmla="*/ 1175459 w 5086770"/>
              <a:gd name="connsiteY51" fmla="*/ 0 h 3128874"/>
              <a:gd name="connsiteX52" fmla="*/ 2229594 w 5086770"/>
              <a:gd name="connsiteY52" fmla="*/ 0 h 3128874"/>
              <a:gd name="connsiteX53" fmla="*/ 3404781 w 5086770"/>
              <a:gd name="connsiteY53" fmla="*/ 3127460 h 3128874"/>
              <a:gd name="connsiteX54" fmla="*/ 2392789 w 5086770"/>
              <a:gd name="connsiteY54" fmla="*/ 3127460 h 3128874"/>
              <a:gd name="connsiteX55" fmla="*/ 2236317 w 5086770"/>
              <a:gd name="connsiteY55" fmla="*/ 2611186 h 3128874"/>
              <a:gd name="connsiteX56" fmla="*/ 1139165 w 5086770"/>
              <a:gd name="connsiteY56" fmla="*/ 2611186 h 3128874"/>
              <a:gd name="connsiteX57" fmla="*/ 986721 w 5086770"/>
              <a:gd name="connsiteY57" fmla="*/ 3127460 h 3128874"/>
              <a:gd name="connsiteX58" fmla="*/ 0 w 5086770"/>
              <a:gd name="connsiteY58" fmla="*/ 3127460 h 3128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086770" h="3128874">
                <a:moveTo>
                  <a:pt x="5086770" y="1174706"/>
                </a:moveTo>
                <a:lnTo>
                  <a:pt x="5086770" y="1184663"/>
                </a:lnTo>
                <a:lnTo>
                  <a:pt x="5079830" y="1185820"/>
                </a:lnTo>
                <a:cubicBezTo>
                  <a:pt x="5079829" y="1184277"/>
                  <a:pt x="5078289" y="1184277"/>
                  <a:pt x="5078289" y="1182737"/>
                </a:cubicBezTo>
                <a:lnTo>
                  <a:pt x="5078289" y="1179654"/>
                </a:lnTo>
                <a:close/>
                <a:moveTo>
                  <a:pt x="1690658" y="810655"/>
                </a:moveTo>
                <a:lnTo>
                  <a:pt x="1349061" y="1934928"/>
                </a:lnTo>
                <a:lnTo>
                  <a:pt x="2035854" y="1934928"/>
                </a:lnTo>
                <a:close/>
                <a:moveTo>
                  <a:pt x="3765314" y="0"/>
                </a:moveTo>
                <a:lnTo>
                  <a:pt x="4465138" y="0"/>
                </a:lnTo>
                <a:lnTo>
                  <a:pt x="4675955" y="0"/>
                </a:lnTo>
                <a:lnTo>
                  <a:pt x="4659036" y="34412"/>
                </a:lnTo>
                <a:cubicBezTo>
                  <a:pt x="4655952" y="37496"/>
                  <a:pt x="4652870" y="40578"/>
                  <a:pt x="4651327" y="45203"/>
                </a:cubicBezTo>
                <a:cubicBezTo>
                  <a:pt x="4649787" y="48285"/>
                  <a:pt x="4649788" y="49827"/>
                  <a:pt x="4648245" y="51368"/>
                </a:cubicBezTo>
                <a:cubicBezTo>
                  <a:pt x="4632831" y="72947"/>
                  <a:pt x="4528018" y="224002"/>
                  <a:pt x="4483319" y="361184"/>
                </a:cubicBezTo>
                <a:cubicBezTo>
                  <a:pt x="4481777" y="365808"/>
                  <a:pt x="4480236" y="368891"/>
                  <a:pt x="4480236" y="373515"/>
                </a:cubicBezTo>
                <a:cubicBezTo>
                  <a:pt x="4478694" y="381223"/>
                  <a:pt x="4475612" y="390471"/>
                  <a:pt x="4474071" y="398176"/>
                </a:cubicBezTo>
                <a:cubicBezTo>
                  <a:pt x="4466362" y="432087"/>
                  <a:pt x="4458657" y="465997"/>
                  <a:pt x="4450950" y="498367"/>
                </a:cubicBezTo>
                <a:cubicBezTo>
                  <a:pt x="4444783" y="506073"/>
                  <a:pt x="4440160" y="516863"/>
                  <a:pt x="4440161" y="527652"/>
                </a:cubicBezTo>
                <a:cubicBezTo>
                  <a:pt x="4440160" y="532277"/>
                  <a:pt x="4440160" y="535360"/>
                  <a:pt x="4441700" y="539983"/>
                </a:cubicBezTo>
                <a:cubicBezTo>
                  <a:pt x="4440161" y="547691"/>
                  <a:pt x="4438618" y="555397"/>
                  <a:pt x="4437078" y="561562"/>
                </a:cubicBezTo>
                <a:cubicBezTo>
                  <a:pt x="4435535" y="566187"/>
                  <a:pt x="4433995" y="570810"/>
                  <a:pt x="4433995" y="576976"/>
                </a:cubicBezTo>
                <a:cubicBezTo>
                  <a:pt x="4433995" y="576976"/>
                  <a:pt x="4433994" y="578519"/>
                  <a:pt x="4433994" y="578519"/>
                </a:cubicBezTo>
                <a:cubicBezTo>
                  <a:pt x="4417039" y="674083"/>
                  <a:pt x="4407790" y="755776"/>
                  <a:pt x="4413956" y="797393"/>
                </a:cubicBezTo>
                <a:cubicBezTo>
                  <a:pt x="4421664" y="846717"/>
                  <a:pt x="4440160" y="929951"/>
                  <a:pt x="4438619" y="996230"/>
                </a:cubicBezTo>
                <a:cubicBezTo>
                  <a:pt x="4435535" y="1002395"/>
                  <a:pt x="4433995" y="1008560"/>
                  <a:pt x="4433995" y="1016268"/>
                </a:cubicBezTo>
                <a:cubicBezTo>
                  <a:pt x="4433995" y="1019351"/>
                  <a:pt x="4435536" y="1022434"/>
                  <a:pt x="4435536" y="1025517"/>
                </a:cubicBezTo>
                <a:cubicBezTo>
                  <a:pt x="4435536" y="1025517"/>
                  <a:pt x="4435535" y="1027057"/>
                  <a:pt x="4437078" y="1027057"/>
                </a:cubicBezTo>
                <a:cubicBezTo>
                  <a:pt x="4435536" y="1034764"/>
                  <a:pt x="4433994" y="1042471"/>
                  <a:pt x="4432452" y="1048636"/>
                </a:cubicBezTo>
                <a:lnTo>
                  <a:pt x="4413956" y="1085630"/>
                </a:lnTo>
                <a:cubicBezTo>
                  <a:pt x="4369257" y="1164240"/>
                  <a:pt x="4258278" y="1339957"/>
                  <a:pt x="4196623" y="1389280"/>
                </a:cubicBezTo>
                <a:cubicBezTo>
                  <a:pt x="4128802" y="1441687"/>
                  <a:pt x="4062523" y="1538793"/>
                  <a:pt x="4085645" y="1597365"/>
                </a:cubicBezTo>
                <a:cubicBezTo>
                  <a:pt x="4119555" y="1660562"/>
                  <a:pt x="4181210" y="1688307"/>
                  <a:pt x="4216661" y="1697556"/>
                </a:cubicBezTo>
                <a:cubicBezTo>
                  <a:pt x="4252112" y="1706804"/>
                  <a:pt x="4275233" y="1779247"/>
                  <a:pt x="4250571" y="1811617"/>
                </a:cubicBezTo>
                <a:cubicBezTo>
                  <a:pt x="4225909" y="1843985"/>
                  <a:pt x="4187375" y="1853233"/>
                  <a:pt x="4173502" y="1888685"/>
                </a:cubicBezTo>
                <a:cubicBezTo>
                  <a:pt x="4159630" y="1924137"/>
                  <a:pt x="4153465" y="1998123"/>
                  <a:pt x="4213578" y="2022784"/>
                </a:cubicBezTo>
                <a:cubicBezTo>
                  <a:pt x="4259818" y="2041281"/>
                  <a:pt x="4349219" y="2081356"/>
                  <a:pt x="4347678" y="2090605"/>
                </a:cubicBezTo>
                <a:cubicBezTo>
                  <a:pt x="4346136" y="2099853"/>
                  <a:pt x="4250570" y="2107561"/>
                  <a:pt x="4233616" y="2138388"/>
                </a:cubicBezTo>
                <a:cubicBezTo>
                  <a:pt x="4216660" y="2169216"/>
                  <a:pt x="4204330" y="2220080"/>
                  <a:pt x="4227451" y="2258616"/>
                </a:cubicBezTo>
                <a:cubicBezTo>
                  <a:pt x="4250571" y="2297149"/>
                  <a:pt x="4332264" y="2292526"/>
                  <a:pt x="4350761" y="2320270"/>
                </a:cubicBezTo>
                <a:cubicBezTo>
                  <a:pt x="4381588" y="2371135"/>
                  <a:pt x="4358466" y="2378843"/>
                  <a:pt x="4333805" y="2462077"/>
                </a:cubicBezTo>
                <a:cubicBezTo>
                  <a:pt x="4306060" y="2551476"/>
                  <a:pt x="4302977" y="2650125"/>
                  <a:pt x="4467905" y="2719486"/>
                </a:cubicBezTo>
                <a:cubicBezTo>
                  <a:pt x="4562314" y="2758983"/>
                  <a:pt x="4694054" y="2758743"/>
                  <a:pt x="4800655" y="2748491"/>
                </a:cubicBezTo>
                <a:lnTo>
                  <a:pt x="4838191" y="2744074"/>
                </a:lnTo>
                <a:lnTo>
                  <a:pt x="4863823" y="2765476"/>
                </a:lnTo>
                <a:cubicBezTo>
                  <a:pt x="4895578" y="2799449"/>
                  <a:pt x="4917344" y="2847230"/>
                  <a:pt x="4934321" y="2911083"/>
                </a:cubicBezTo>
                <a:cubicBezTo>
                  <a:pt x="4945640" y="2953651"/>
                  <a:pt x="4957371" y="3013267"/>
                  <a:pt x="4964162" y="3074402"/>
                </a:cubicBezTo>
                <a:lnTo>
                  <a:pt x="4967647" y="3128874"/>
                </a:lnTo>
                <a:lnTo>
                  <a:pt x="4465138" y="3128874"/>
                </a:lnTo>
                <a:lnTo>
                  <a:pt x="4465138" y="3127460"/>
                </a:lnTo>
                <a:lnTo>
                  <a:pt x="3765314" y="3127460"/>
                </a:lnTo>
                <a:close/>
                <a:moveTo>
                  <a:pt x="1175459" y="0"/>
                </a:moveTo>
                <a:lnTo>
                  <a:pt x="2229594" y="0"/>
                </a:lnTo>
                <a:lnTo>
                  <a:pt x="3404781" y="3127460"/>
                </a:lnTo>
                <a:lnTo>
                  <a:pt x="2392789" y="3127460"/>
                </a:lnTo>
                <a:lnTo>
                  <a:pt x="2236317" y="2611186"/>
                </a:lnTo>
                <a:lnTo>
                  <a:pt x="1139165" y="2611186"/>
                </a:lnTo>
                <a:lnTo>
                  <a:pt x="986721" y="3127460"/>
                </a:lnTo>
                <a:lnTo>
                  <a:pt x="0" y="312746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a typeface="楷体_GB2312" panose="02010609030101010101" pitchFamily="49" charset="-122"/>
            </a:endParaRPr>
          </a:p>
        </p:txBody>
      </p:sp>
      <p:sp>
        <p:nvSpPr>
          <p:cNvPr id="10" name="TextBox 8"/>
          <p:cNvSpPr txBox="1"/>
          <p:nvPr/>
        </p:nvSpPr>
        <p:spPr>
          <a:xfrm>
            <a:off x="4104848" y="2884649"/>
            <a:ext cx="42817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466E8C"/>
                </a:solidFill>
                <a:effectLst/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zh-CN" altLang="en-US" dirty="0"/>
              <a:t>什么是人工智能</a:t>
            </a:r>
            <a:endParaRPr lang="ko-KR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85749" y="184280"/>
            <a:ext cx="699359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4.1</a:t>
            </a:r>
            <a:r>
              <a:rPr lang="zh-CN" altLang="en-US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 认识人工智能</a:t>
            </a:r>
            <a:endParaRPr lang="ko-KR" altLang="en-US" sz="4000" b="1" kern="0" dirty="0">
              <a:solidFill>
                <a:srgbClr val="466E8C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j-cs"/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8343785" y="283812"/>
            <a:ext cx="594780" cy="594780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@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Text Placeholder 13"/>
          <p:cNvSpPr txBox="1"/>
          <p:nvPr/>
        </p:nvSpPr>
        <p:spPr>
          <a:xfrm>
            <a:off x="2759433" y="1467782"/>
            <a:ext cx="4158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b="1" kern="0">
                <a:solidFill>
                  <a:srgbClr val="466E8C"/>
                </a:solidFill>
                <a:effectLst/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zh-CN" altLang="en-US" dirty="0"/>
              <a:t>无处不在的人工智能</a:t>
            </a:r>
            <a:endParaRPr lang="en-US" altLang="ko-KR" dirty="0"/>
          </a:p>
        </p:txBody>
      </p:sp>
      <p:pic>
        <p:nvPicPr>
          <p:cNvPr id="9" name="图片 8" descr="615A7BDDE1292A64DD0FBC8E89E5F59E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6497" y="4453985"/>
            <a:ext cx="2823554" cy="1715361"/>
          </a:xfrm>
          <a:prstGeom prst="rect">
            <a:avLst/>
          </a:prstGeom>
        </p:spPr>
      </p:pic>
      <p:pic>
        <p:nvPicPr>
          <p:cNvPr id="13" name="图片 12" descr="1655-16100114141QD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994713" y="2405623"/>
            <a:ext cx="2553155" cy="1700214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4713" y="4453985"/>
            <a:ext cx="2466343" cy="1715361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6540" y="2405380"/>
            <a:ext cx="2731135" cy="17341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接箭头连接符 22"/>
          <p:cNvCxnSpPr/>
          <p:nvPr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8343785" y="283812"/>
            <a:ext cx="594780" cy="594780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@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TextBox 8"/>
          <p:cNvSpPr txBox="1"/>
          <p:nvPr/>
        </p:nvSpPr>
        <p:spPr>
          <a:xfrm>
            <a:off x="4723934" y="2668608"/>
            <a:ext cx="4117692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ea typeface="楷体_GB2312" panose="02010609030101010101" pitchFamily="49" charset="-122"/>
                <a:cs typeface="Arial" panose="020B0604020202020204" pitchFamily="34" charset="0"/>
              </a:rPr>
              <a:t>人</a:t>
            </a:r>
            <a:r>
              <a:rPr lang="zh-CN" altLang="en-US" sz="2000" b="1" dirty="0">
                <a:ea typeface="楷体_GB2312" panose="02010609030101010101" pitchFamily="49" charset="-122"/>
                <a:cs typeface="Arial" panose="020B0604020202020204" pitchFamily="34" charset="0"/>
              </a:rPr>
              <a:t>工智能（</a:t>
            </a:r>
            <a:r>
              <a:rPr lang="en-US" altLang="zh-CN" sz="2000" b="1" dirty="0">
                <a:ea typeface="楷体_GB2312" panose="02010609030101010101" pitchFamily="49" charset="-122"/>
              </a:rPr>
              <a:t>Artificial Intelligence</a:t>
            </a:r>
            <a:r>
              <a:rPr lang="zh-CN" altLang="en-US" sz="2000" b="1" dirty="0">
                <a:ea typeface="楷体_GB2312" panose="02010609030101010101" pitchFamily="49" charset="-122"/>
                <a:cs typeface="Arial" panose="020B0604020202020204" pitchFamily="34" charset="0"/>
              </a:rPr>
              <a:t>），简称</a:t>
            </a:r>
            <a:r>
              <a:rPr lang="en-US" altLang="zh-CN" sz="2000" b="1" dirty="0">
                <a:ea typeface="楷体_GB2312" panose="02010609030101010101" pitchFamily="49" charset="-122"/>
                <a:cs typeface="Arial" panose="020B0604020202020204" pitchFamily="34" charset="0"/>
              </a:rPr>
              <a:t>AI</a:t>
            </a:r>
            <a:r>
              <a:rPr lang="zh-CN" altLang="en-US" sz="2000" b="1" dirty="0">
                <a:ea typeface="楷体_GB2312" panose="02010609030101010101" pitchFamily="49" charset="-122"/>
                <a:cs typeface="Arial" panose="020B0604020202020204" pitchFamily="34" charset="0"/>
              </a:rPr>
              <a:t>，它包括一系列技术，例如：</a:t>
            </a:r>
            <a:endParaRPr lang="ko-KR" altLang="en-US" sz="2000" b="1" dirty="0">
              <a:cs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792980" y="3989705"/>
            <a:ext cx="3978910" cy="12001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indent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楷体_GB2312" panose="02010609030101010101" pitchFamily="49" charset="-122"/>
                <a:ea typeface="楷体_GB2312" panose="02010609030101010101" pitchFamily="49" charset="-122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latin typeface="楷体_GB2312" panose="02010609030101010101" pitchFamily="49" charset="-122"/>
                <a:ea typeface="楷体_GB2312" panose="02010609030101010101" pitchFamily="49" charset="-122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latin typeface="楷体_GB2312" panose="02010609030101010101" pitchFamily="49" charset="-122"/>
                <a:ea typeface="楷体_GB2312" panose="02010609030101010101" pitchFamily="49" charset="-122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latin typeface="楷体_GB2312" panose="02010609030101010101" pitchFamily="49" charset="-122"/>
                <a:ea typeface="楷体_GB2312" panose="02010609030101010101" pitchFamily="49" charset="-122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latin typeface="楷体_GB2312" panose="02010609030101010101" pitchFamily="49" charset="-122"/>
                <a:ea typeface="楷体_GB2312" panose="02010609030101010101" pitchFamily="49" charset="-122"/>
              </a:defRPr>
            </a:lvl5pPr>
            <a:lvl6pPr>
              <a:defRPr sz="2000" b="1">
                <a:latin typeface="楷体_GB2312" panose="02010609030101010101" pitchFamily="49" charset="-122"/>
                <a:ea typeface="楷体_GB2312" panose="02010609030101010101" pitchFamily="49" charset="-122"/>
              </a:defRPr>
            </a:lvl6pPr>
            <a:lvl7pPr>
              <a:defRPr sz="2000" b="1">
                <a:latin typeface="楷体_GB2312" panose="02010609030101010101" pitchFamily="49" charset="-122"/>
                <a:ea typeface="楷体_GB2312" panose="02010609030101010101" pitchFamily="49" charset="-122"/>
              </a:defRPr>
            </a:lvl7pPr>
            <a:lvl8pPr>
              <a:defRPr sz="2000" b="1">
                <a:latin typeface="楷体_GB2312" panose="02010609030101010101" pitchFamily="49" charset="-122"/>
                <a:ea typeface="楷体_GB2312" panose="02010609030101010101" pitchFamily="49" charset="-122"/>
              </a:defRPr>
            </a:lvl8pPr>
            <a:lvl9pPr>
              <a:defRPr sz="2000" b="1">
                <a:latin typeface="楷体_GB2312" panose="02010609030101010101" pitchFamily="49" charset="-122"/>
                <a:ea typeface="楷体_GB2312" panose="02010609030101010101" pitchFamily="49" charset="-122"/>
              </a:defRPr>
            </a:lvl9pPr>
          </a:lstStyle>
          <a:p>
            <a:r>
              <a:rPr lang="zh-CN" altLang="en-US" dirty="0"/>
              <a:t>机器学习：实现人工智能的方法</a:t>
            </a:r>
            <a:endParaRPr lang="en-US" altLang="zh-CN" dirty="0"/>
          </a:p>
          <a:p>
            <a:r>
              <a:rPr lang="zh-CN" altLang="en-US" dirty="0"/>
              <a:t>深度学习：实现机器学习的利器</a:t>
            </a:r>
            <a:endParaRPr lang="en-US" altLang="zh-CN" dirty="0"/>
          </a:p>
          <a:p>
            <a:r>
              <a:rPr lang="zh-CN" altLang="en-US" dirty="0"/>
              <a:t>大数据：  人工智能的基石</a:t>
            </a:r>
          </a:p>
        </p:txBody>
      </p:sp>
      <p:sp>
        <p:nvSpPr>
          <p:cNvPr id="16" name="Text Placeholder 13"/>
          <p:cNvSpPr txBox="1"/>
          <p:nvPr/>
        </p:nvSpPr>
        <p:spPr>
          <a:xfrm>
            <a:off x="3675292" y="1308040"/>
            <a:ext cx="2097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zh-CN" altLang="en-US" sz="3200" dirty="0"/>
              <a:t>图灵测试</a:t>
            </a:r>
            <a:endParaRPr lang="en-US" altLang="ko-KR" sz="3200" dirty="0"/>
          </a:p>
        </p:txBody>
      </p:sp>
      <p:sp>
        <p:nvSpPr>
          <p:cNvPr id="2" name="文本框 1"/>
          <p:cNvSpPr txBox="1"/>
          <p:nvPr/>
        </p:nvSpPr>
        <p:spPr>
          <a:xfrm>
            <a:off x="285749" y="184280"/>
            <a:ext cx="699359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4.1</a:t>
            </a:r>
            <a:r>
              <a:rPr lang="zh-CN" altLang="en-US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 认识人工智能</a:t>
            </a:r>
            <a:endParaRPr lang="ko-KR" altLang="en-US" sz="4000" b="1" kern="0" dirty="0">
              <a:solidFill>
                <a:srgbClr val="466E8C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j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2668905"/>
            <a:ext cx="3974465" cy="30403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箭头连接符 12"/>
          <p:cNvCxnSpPr/>
          <p:nvPr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8343785" y="283812"/>
            <a:ext cx="594780" cy="594780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@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Text Placeholder 1"/>
          <p:cNvSpPr txBox="1"/>
          <p:nvPr/>
        </p:nvSpPr>
        <p:spPr>
          <a:xfrm>
            <a:off x="2447618" y="1114209"/>
            <a:ext cx="4175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b="1" kern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pPr algn="ctr"/>
            <a:r>
              <a:rPr lang="zh-CN" altLang="en-US" dirty="0"/>
              <a:t>人工智能历史</a:t>
            </a:r>
            <a:endParaRPr lang="en-US" altLang="zh-CN" dirty="0"/>
          </a:p>
          <a:p>
            <a:pPr algn="ctr"/>
            <a:r>
              <a:rPr lang="en-US" dirty="0"/>
              <a:t>  THE HISTORY OF AI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64489" y="2657208"/>
            <a:ext cx="9005676" cy="3475324"/>
            <a:chOff x="139577" y="1578905"/>
            <a:chExt cx="11830676" cy="4565500"/>
          </a:xfrm>
        </p:grpSpPr>
        <p:grpSp>
          <p:nvGrpSpPr>
            <p:cNvPr id="20" name="그룹 2"/>
            <p:cNvGrpSpPr/>
            <p:nvPr/>
          </p:nvGrpSpPr>
          <p:grpSpPr>
            <a:xfrm>
              <a:off x="891038" y="3288463"/>
              <a:ext cx="10384574" cy="936104"/>
              <a:chOff x="891037" y="3385183"/>
              <a:chExt cx="10384574" cy="936104"/>
            </a:xfrm>
            <a:solidFill>
              <a:schemeClr val="accent1"/>
            </a:solidFill>
          </p:grpSpPr>
          <p:sp>
            <p:nvSpPr>
              <p:cNvPr id="21" name="Oval 11"/>
              <p:cNvSpPr/>
              <p:nvPr/>
            </p:nvSpPr>
            <p:spPr>
              <a:xfrm>
                <a:off x="891037" y="3474607"/>
                <a:ext cx="2484289" cy="736452"/>
              </a:xfrm>
              <a:custGeom>
                <a:avLst/>
                <a:gdLst/>
                <a:ahLst/>
                <a:cxnLst/>
                <a:rect l="l" t="t" r="r" b="b"/>
                <a:pathLst>
                  <a:path w="2484289" h="736452">
                    <a:moveTo>
                      <a:pt x="2116063" y="0"/>
                    </a:moveTo>
                    <a:cubicBezTo>
                      <a:pt x="2319429" y="0"/>
                      <a:pt x="2484289" y="164860"/>
                      <a:pt x="2484289" y="368226"/>
                    </a:cubicBezTo>
                    <a:cubicBezTo>
                      <a:pt x="2484289" y="571592"/>
                      <a:pt x="2319429" y="736452"/>
                      <a:pt x="2116063" y="736452"/>
                    </a:cubicBezTo>
                    <a:cubicBezTo>
                      <a:pt x="1936555" y="736452"/>
                      <a:pt x="1787048" y="608005"/>
                      <a:pt x="1754863" y="437925"/>
                    </a:cubicBezTo>
                    <a:lnTo>
                      <a:pt x="346009" y="437925"/>
                    </a:lnTo>
                    <a:cubicBezTo>
                      <a:pt x="318800" y="502742"/>
                      <a:pt x="254724" y="548245"/>
                      <a:pt x="180020" y="548245"/>
                    </a:cubicBezTo>
                    <a:cubicBezTo>
                      <a:pt x="80598" y="548245"/>
                      <a:pt x="0" y="467647"/>
                      <a:pt x="0" y="368225"/>
                    </a:cubicBezTo>
                    <a:cubicBezTo>
                      <a:pt x="0" y="268803"/>
                      <a:pt x="80598" y="188205"/>
                      <a:pt x="180020" y="188205"/>
                    </a:cubicBezTo>
                    <a:cubicBezTo>
                      <a:pt x="254724" y="188205"/>
                      <a:pt x="318801" y="233709"/>
                      <a:pt x="346009" y="298526"/>
                    </a:cubicBezTo>
                    <a:lnTo>
                      <a:pt x="1754863" y="298526"/>
                    </a:lnTo>
                    <a:cubicBezTo>
                      <a:pt x="1787049" y="128447"/>
                      <a:pt x="1936556" y="0"/>
                      <a:pt x="2116063" y="0"/>
                    </a:cubicBezTo>
                    <a:close/>
                  </a:path>
                </a:pathLst>
              </a:custGeom>
              <a:grpFill/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2" name="Oval 11"/>
              <p:cNvSpPr/>
              <p:nvPr/>
            </p:nvSpPr>
            <p:spPr>
              <a:xfrm>
                <a:off x="2839789" y="3485009"/>
                <a:ext cx="2484289" cy="736452"/>
              </a:xfrm>
              <a:custGeom>
                <a:avLst/>
                <a:gdLst/>
                <a:ahLst/>
                <a:cxnLst/>
                <a:rect l="l" t="t" r="r" b="b"/>
                <a:pathLst>
                  <a:path w="2484289" h="736452">
                    <a:moveTo>
                      <a:pt x="2116063" y="0"/>
                    </a:moveTo>
                    <a:cubicBezTo>
                      <a:pt x="2319429" y="0"/>
                      <a:pt x="2484289" y="164860"/>
                      <a:pt x="2484289" y="368226"/>
                    </a:cubicBezTo>
                    <a:cubicBezTo>
                      <a:pt x="2484289" y="571592"/>
                      <a:pt x="2319429" y="736452"/>
                      <a:pt x="2116063" y="736452"/>
                    </a:cubicBezTo>
                    <a:cubicBezTo>
                      <a:pt x="1936555" y="736452"/>
                      <a:pt x="1787048" y="608005"/>
                      <a:pt x="1754863" y="437925"/>
                    </a:cubicBezTo>
                    <a:lnTo>
                      <a:pt x="346009" y="437925"/>
                    </a:lnTo>
                    <a:cubicBezTo>
                      <a:pt x="318800" y="502742"/>
                      <a:pt x="254724" y="548245"/>
                      <a:pt x="180020" y="548245"/>
                    </a:cubicBezTo>
                    <a:cubicBezTo>
                      <a:pt x="80598" y="548245"/>
                      <a:pt x="0" y="467647"/>
                      <a:pt x="0" y="368225"/>
                    </a:cubicBezTo>
                    <a:cubicBezTo>
                      <a:pt x="0" y="268803"/>
                      <a:pt x="80598" y="188205"/>
                      <a:pt x="180020" y="188205"/>
                    </a:cubicBezTo>
                    <a:cubicBezTo>
                      <a:pt x="254724" y="188205"/>
                      <a:pt x="318801" y="233709"/>
                      <a:pt x="346009" y="298526"/>
                    </a:cubicBezTo>
                    <a:lnTo>
                      <a:pt x="1754863" y="298526"/>
                    </a:lnTo>
                    <a:cubicBezTo>
                      <a:pt x="1787049" y="128447"/>
                      <a:pt x="1936556" y="0"/>
                      <a:pt x="2116063" y="0"/>
                    </a:cubicBezTo>
                    <a:close/>
                  </a:path>
                </a:pathLst>
              </a:custGeom>
              <a:grpFill/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3" name="Oval 11"/>
              <p:cNvSpPr/>
              <p:nvPr/>
            </p:nvSpPr>
            <p:spPr>
              <a:xfrm>
                <a:off x="4788541" y="3485009"/>
                <a:ext cx="2484289" cy="736452"/>
              </a:xfrm>
              <a:custGeom>
                <a:avLst/>
                <a:gdLst/>
                <a:ahLst/>
                <a:cxnLst/>
                <a:rect l="l" t="t" r="r" b="b"/>
                <a:pathLst>
                  <a:path w="2484289" h="736452">
                    <a:moveTo>
                      <a:pt x="2116063" y="0"/>
                    </a:moveTo>
                    <a:cubicBezTo>
                      <a:pt x="2319429" y="0"/>
                      <a:pt x="2484289" y="164860"/>
                      <a:pt x="2484289" y="368226"/>
                    </a:cubicBezTo>
                    <a:cubicBezTo>
                      <a:pt x="2484289" y="571592"/>
                      <a:pt x="2319429" y="736452"/>
                      <a:pt x="2116063" y="736452"/>
                    </a:cubicBezTo>
                    <a:cubicBezTo>
                      <a:pt x="1936555" y="736452"/>
                      <a:pt x="1787048" y="608005"/>
                      <a:pt x="1754863" y="437925"/>
                    </a:cubicBezTo>
                    <a:lnTo>
                      <a:pt x="346009" y="437925"/>
                    </a:lnTo>
                    <a:cubicBezTo>
                      <a:pt x="318800" y="502742"/>
                      <a:pt x="254724" y="548245"/>
                      <a:pt x="180020" y="548245"/>
                    </a:cubicBezTo>
                    <a:cubicBezTo>
                      <a:pt x="80598" y="548245"/>
                      <a:pt x="0" y="467647"/>
                      <a:pt x="0" y="368225"/>
                    </a:cubicBezTo>
                    <a:cubicBezTo>
                      <a:pt x="0" y="268803"/>
                      <a:pt x="80598" y="188205"/>
                      <a:pt x="180020" y="188205"/>
                    </a:cubicBezTo>
                    <a:cubicBezTo>
                      <a:pt x="254724" y="188205"/>
                      <a:pt x="318801" y="233709"/>
                      <a:pt x="346009" y="298526"/>
                    </a:cubicBezTo>
                    <a:lnTo>
                      <a:pt x="1754863" y="298526"/>
                    </a:lnTo>
                    <a:cubicBezTo>
                      <a:pt x="1787049" y="128447"/>
                      <a:pt x="1936556" y="0"/>
                      <a:pt x="2116063" y="0"/>
                    </a:cubicBezTo>
                    <a:close/>
                  </a:path>
                </a:pathLst>
              </a:custGeom>
              <a:grpFill/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4" name="Oval 11"/>
              <p:cNvSpPr/>
              <p:nvPr/>
            </p:nvSpPr>
            <p:spPr>
              <a:xfrm>
                <a:off x="6737293" y="3485009"/>
                <a:ext cx="2484289" cy="736452"/>
              </a:xfrm>
              <a:custGeom>
                <a:avLst/>
                <a:gdLst/>
                <a:ahLst/>
                <a:cxnLst/>
                <a:rect l="l" t="t" r="r" b="b"/>
                <a:pathLst>
                  <a:path w="2484289" h="736452">
                    <a:moveTo>
                      <a:pt x="2116063" y="0"/>
                    </a:moveTo>
                    <a:cubicBezTo>
                      <a:pt x="2319429" y="0"/>
                      <a:pt x="2484289" y="164860"/>
                      <a:pt x="2484289" y="368226"/>
                    </a:cubicBezTo>
                    <a:cubicBezTo>
                      <a:pt x="2484289" y="571592"/>
                      <a:pt x="2319429" y="736452"/>
                      <a:pt x="2116063" y="736452"/>
                    </a:cubicBezTo>
                    <a:cubicBezTo>
                      <a:pt x="1936555" y="736452"/>
                      <a:pt x="1787048" y="608005"/>
                      <a:pt x="1754863" y="437925"/>
                    </a:cubicBezTo>
                    <a:lnTo>
                      <a:pt x="346009" y="437925"/>
                    </a:lnTo>
                    <a:cubicBezTo>
                      <a:pt x="318800" y="502742"/>
                      <a:pt x="254724" y="548245"/>
                      <a:pt x="180020" y="548245"/>
                    </a:cubicBezTo>
                    <a:cubicBezTo>
                      <a:pt x="80598" y="548245"/>
                      <a:pt x="0" y="467647"/>
                      <a:pt x="0" y="368225"/>
                    </a:cubicBezTo>
                    <a:cubicBezTo>
                      <a:pt x="0" y="268803"/>
                      <a:pt x="80598" y="188205"/>
                      <a:pt x="180020" y="188205"/>
                    </a:cubicBezTo>
                    <a:cubicBezTo>
                      <a:pt x="254724" y="188205"/>
                      <a:pt x="318801" y="233709"/>
                      <a:pt x="346009" y="298526"/>
                    </a:cubicBezTo>
                    <a:lnTo>
                      <a:pt x="1754863" y="298526"/>
                    </a:lnTo>
                    <a:cubicBezTo>
                      <a:pt x="1787049" y="128447"/>
                      <a:pt x="1936556" y="0"/>
                      <a:pt x="2116063" y="0"/>
                    </a:cubicBezTo>
                    <a:close/>
                  </a:path>
                </a:pathLst>
              </a:custGeom>
              <a:grpFill/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5" name="Oval 11"/>
              <p:cNvSpPr/>
              <p:nvPr/>
            </p:nvSpPr>
            <p:spPr>
              <a:xfrm>
                <a:off x="8686045" y="3485009"/>
                <a:ext cx="2484289" cy="736452"/>
              </a:xfrm>
              <a:custGeom>
                <a:avLst/>
                <a:gdLst/>
                <a:ahLst/>
                <a:cxnLst/>
                <a:rect l="l" t="t" r="r" b="b"/>
                <a:pathLst>
                  <a:path w="2484289" h="736452">
                    <a:moveTo>
                      <a:pt x="2116063" y="0"/>
                    </a:moveTo>
                    <a:cubicBezTo>
                      <a:pt x="2319429" y="0"/>
                      <a:pt x="2484289" y="164860"/>
                      <a:pt x="2484289" y="368226"/>
                    </a:cubicBezTo>
                    <a:cubicBezTo>
                      <a:pt x="2484289" y="571592"/>
                      <a:pt x="2319429" y="736452"/>
                      <a:pt x="2116063" y="736452"/>
                    </a:cubicBezTo>
                    <a:cubicBezTo>
                      <a:pt x="1936555" y="736452"/>
                      <a:pt x="1787048" y="608005"/>
                      <a:pt x="1754863" y="437925"/>
                    </a:cubicBezTo>
                    <a:lnTo>
                      <a:pt x="346009" y="437925"/>
                    </a:lnTo>
                    <a:cubicBezTo>
                      <a:pt x="318800" y="502742"/>
                      <a:pt x="254724" y="548245"/>
                      <a:pt x="180020" y="548245"/>
                    </a:cubicBezTo>
                    <a:cubicBezTo>
                      <a:pt x="80598" y="548245"/>
                      <a:pt x="0" y="467647"/>
                      <a:pt x="0" y="368225"/>
                    </a:cubicBezTo>
                    <a:cubicBezTo>
                      <a:pt x="0" y="268803"/>
                      <a:pt x="80598" y="188205"/>
                      <a:pt x="180020" y="188205"/>
                    </a:cubicBezTo>
                    <a:cubicBezTo>
                      <a:pt x="254724" y="188205"/>
                      <a:pt x="318801" y="233709"/>
                      <a:pt x="346009" y="298526"/>
                    </a:cubicBezTo>
                    <a:lnTo>
                      <a:pt x="1754863" y="298526"/>
                    </a:lnTo>
                    <a:cubicBezTo>
                      <a:pt x="1787049" y="128447"/>
                      <a:pt x="1936556" y="0"/>
                      <a:pt x="21160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6" name="Oval 68"/>
              <p:cNvSpPr/>
              <p:nvPr/>
            </p:nvSpPr>
            <p:spPr>
              <a:xfrm>
                <a:off x="10339507" y="3385183"/>
                <a:ext cx="936104" cy="936104"/>
              </a:xfrm>
              <a:prstGeom prst="ellipse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7" name="Oval 69"/>
              <p:cNvSpPr/>
              <p:nvPr/>
            </p:nvSpPr>
            <p:spPr>
              <a:xfrm>
                <a:off x="10637064" y="3682740"/>
                <a:ext cx="340990" cy="340990"/>
              </a:xfrm>
              <a:prstGeom prst="ellipse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28" name="Group 70"/>
            <p:cNvGrpSpPr/>
            <p:nvPr/>
          </p:nvGrpSpPr>
          <p:grpSpPr>
            <a:xfrm>
              <a:off x="139577" y="4243385"/>
              <a:ext cx="2428797" cy="1687627"/>
              <a:chOff x="42590" y="6741790"/>
              <a:chExt cx="2225987" cy="1687627"/>
            </a:xfrm>
          </p:grpSpPr>
          <p:sp>
            <p:nvSpPr>
              <p:cNvPr id="29" name="TextBox 71"/>
              <p:cNvSpPr txBox="1"/>
              <p:nvPr/>
            </p:nvSpPr>
            <p:spPr>
              <a:xfrm>
                <a:off x="42590" y="7650824"/>
                <a:ext cx="2225987" cy="7785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rPr>
                  <a:t>达特茅斯会议提出“人工智能”术语</a:t>
                </a:r>
                <a:endPara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楷体_GB2312" panose="02010609030101010101" pitchFamily="49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30" name="TextBox 72"/>
              <p:cNvSpPr txBox="1"/>
              <p:nvPr/>
            </p:nvSpPr>
            <p:spPr>
              <a:xfrm>
                <a:off x="111909" y="7195118"/>
                <a:ext cx="1824474" cy="404324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r"/>
                <a:r>
                  <a:rPr lang="en-US" altLang="ko-KR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rPr>
                  <a:t>Long </a:t>
                </a:r>
                <a:r>
                  <a:rPr lang="en-US" altLang="ko-KR" sz="14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rPr>
                  <a:t>Long</a:t>
                </a:r>
                <a:r>
                  <a:rPr lang="en-US" altLang="ko-KR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rPr>
                  <a:t> Ago</a:t>
                </a:r>
                <a:endPara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31" name="TextBox 73"/>
              <p:cNvSpPr txBox="1"/>
              <p:nvPr/>
            </p:nvSpPr>
            <p:spPr>
              <a:xfrm>
                <a:off x="227365" y="6741790"/>
                <a:ext cx="1824474" cy="646918"/>
              </a:xfrm>
              <a:prstGeom prst="rect">
                <a:avLst/>
              </a:prstGeom>
              <a:noFill/>
            </p:spPr>
            <p:txBody>
              <a:bodyPr wrap="square" lIns="108000" tIns="0" rIns="0" bIns="0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1"/>
                    </a:solidFill>
                    <a:ea typeface="楷体_GB2312" panose="02010609030101010101" pitchFamily="49" charset="-122"/>
                    <a:cs typeface="Arial" panose="020B0604020202020204" pitchFamily="34" charset="0"/>
                  </a:rPr>
                  <a:t>1956</a:t>
                </a:r>
                <a:r>
                  <a:rPr lang="zh-CN" altLang="en-US" sz="3200" b="1" dirty="0">
                    <a:solidFill>
                      <a:schemeClr val="accent1"/>
                    </a:solidFill>
                    <a:ea typeface="楷体_GB2312" panose="02010609030101010101" pitchFamily="49" charset="-122"/>
                    <a:cs typeface="Arial" panose="020B0604020202020204" pitchFamily="34" charset="0"/>
                  </a:rPr>
                  <a:t>年</a:t>
                </a:r>
                <a:endParaRPr lang="ko-KR" altLang="en-US" sz="3200" b="1" dirty="0">
                  <a:solidFill>
                    <a:schemeClr val="accent1"/>
                  </a:solidFill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2" name="Group 74"/>
            <p:cNvGrpSpPr/>
            <p:nvPr/>
          </p:nvGrpSpPr>
          <p:grpSpPr>
            <a:xfrm>
              <a:off x="5613733" y="1578905"/>
              <a:ext cx="2554265" cy="2007513"/>
              <a:chOff x="1086074" y="3831089"/>
              <a:chExt cx="2340978" cy="2007513"/>
            </a:xfrm>
          </p:grpSpPr>
          <p:sp>
            <p:nvSpPr>
              <p:cNvPr id="33" name="TextBox 75"/>
              <p:cNvSpPr txBox="1"/>
              <p:nvPr/>
            </p:nvSpPr>
            <p:spPr>
              <a:xfrm>
                <a:off x="1086074" y="4668262"/>
                <a:ext cx="2340978" cy="11703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12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defRPr>
                </a:lvl1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dirty="0"/>
                  <a:t>第三次高潮，深度学习，数据积累，云计算带来的计算能力的提升</a:t>
                </a:r>
                <a:endParaRPr lang="en-US" altLang="ko-KR" dirty="0"/>
              </a:p>
            </p:txBody>
          </p:sp>
          <p:sp>
            <p:nvSpPr>
              <p:cNvPr id="34" name="TextBox 76"/>
              <p:cNvSpPr txBox="1"/>
              <p:nvPr/>
            </p:nvSpPr>
            <p:spPr>
              <a:xfrm>
                <a:off x="1086480" y="4382201"/>
                <a:ext cx="1824474" cy="404324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>
                <a:defPPr>
                  <a:defRPr lang="zh-CN"/>
                </a:defPPr>
                <a:lvl1pPr algn="r">
                  <a:defRPr sz="14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zh-CN" altLang="en-US" dirty="0"/>
                  <a:t>‘</a:t>
                </a:r>
                <a:r>
                  <a:rPr lang="en-US" altLang="zh-CN" dirty="0"/>
                  <a:t>Yesterday</a:t>
                </a:r>
                <a:r>
                  <a:rPr lang="zh-CN" altLang="en-US" dirty="0"/>
                  <a:t>’</a:t>
                </a:r>
                <a:endParaRPr lang="ko-KR" altLang="en-US" dirty="0"/>
              </a:p>
            </p:txBody>
          </p:sp>
          <p:sp>
            <p:nvSpPr>
              <p:cNvPr id="35" name="TextBox 77"/>
              <p:cNvSpPr txBox="1"/>
              <p:nvPr/>
            </p:nvSpPr>
            <p:spPr>
              <a:xfrm>
                <a:off x="1235532" y="3831089"/>
                <a:ext cx="1824474" cy="646918"/>
              </a:xfrm>
              <a:prstGeom prst="rect">
                <a:avLst/>
              </a:prstGeom>
              <a:noFill/>
            </p:spPr>
            <p:txBody>
              <a:bodyPr wrap="square" lIns="108000" tIns="0" rIns="0" bIns="0" rtlCol="0">
                <a:spAutoFit/>
              </a:bodyPr>
              <a:lstStyle>
                <a:defPPr>
                  <a:defRPr lang="zh-CN"/>
                </a:defPPr>
                <a:lvl1pPr algn="ctr">
                  <a:defRPr sz="3200" b="1">
                    <a:solidFill>
                      <a:schemeClr val="accent1"/>
                    </a:solidFill>
                    <a:ea typeface="楷体_GB2312" panose="02010609030101010101" pitchFamily="49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ko-KR" dirty="0"/>
                  <a:t>2016</a:t>
                </a:r>
                <a:r>
                  <a:rPr lang="zh-CN" altLang="en-US" dirty="0"/>
                  <a:t>年</a:t>
                </a:r>
                <a:endParaRPr lang="ko-KR" altLang="en-US" dirty="0"/>
              </a:p>
            </p:txBody>
          </p:sp>
        </p:grpSp>
        <p:grpSp>
          <p:nvGrpSpPr>
            <p:cNvPr id="36" name="Group 78"/>
            <p:cNvGrpSpPr/>
            <p:nvPr/>
          </p:nvGrpSpPr>
          <p:grpSpPr>
            <a:xfrm>
              <a:off x="7932032" y="4340328"/>
              <a:ext cx="2044570" cy="1804077"/>
              <a:chOff x="-148499" y="4132374"/>
              <a:chExt cx="1902775" cy="1804077"/>
            </a:xfrm>
          </p:grpSpPr>
          <p:sp>
            <p:nvSpPr>
              <p:cNvPr id="37" name="TextBox 79"/>
              <p:cNvSpPr txBox="1"/>
              <p:nvPr/>
            </p:nvSpPr>
            <p:spPr>
              <a:xfrm>
                <a:off x="-60550" y="5163830"/>
                <a:ext cx="1814826" cy="7726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12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defRPr>
                </a:lvl1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dirty="0"/>
                  <a:t>信息技术飞速发展，科技普及</a:t>
                </a:r>
                <a:endParaRPr lang="en-US" altLang="ko-KR" dirty="0"/>
              </a:p>
            </p:txBody>
          </p:sp>
          <p:sp>
            <p:nvSpPr>
              <p:cNvPr id="38" name="TextBox 80"/>
              <p:cNvSpPr txBox="1"/>
              <p:nvPr/>
            </p:nvSpPr>
            <p:spPr>
              <a:xfrm>
                <a:off x="452855" y="4758673"/>
                <a:ext cx="789131" cy="404324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rPr>
                  <a:t>Now</a:t>
                </a:r>
                <a:endPara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39" name="TextBox 81"/>
              <p:cNvSpPr txBox="1"/>
              <p:nvPr/>
            </p:nvSpPr>
            <p:spPr>
              <a:xfrm>
                <a:off x="-148499" y="4132374"/>
                <a:ext cx="1824474" cy="646918"/>
              </a:xfrm>
              <a:prstGeom prst="rect">
                <a:avLst/>
              </a:prstGeom>
              <a:noFill/>
            </p:spPr>
            <p:txBody>
              <a:bodyPr wrap="square" lIns="108000" tIns="0" rIns="0" bIns="0" rtlCol="0">
                <a:spAutoFit/>
              </a:bodyPr>
              <a:lstStyle>
                <a:defPPr>
                  <a:defRPr lang="zh-CN"/>
                </a:defPPr>
                <a:lvl1pPr algn="ctr">
                  <a:defRPr sz="3200" b="1">
                    <a:solidFill>
                      <a:schemeClr val="accent1"/>
                    </a:solidFill>
                    <a:ea typeface="楷体_GB2312" panose="02010609030101010101" pitchFamily="49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ko-KR" dirty="0"/>
                  <a:t>2019</a:t>
                </a:r>
                <a:r>
                  <a:rPr lang="zh-CN" altLang="en-US" dirty="0"/>
                  <a:t>年</a:t>
                </a:r>
                <a:endParaRPr lang="ko-KR" altLang="en-US" dirty="0"/>
              </a:p>
            </p:txBody>
          </p:sp>
        </p:grpSp>
        <p:grpSp>
          <p:nvGrpSpPr>
            <p:cNvPr id="40" name="Group 82"/>
            <p:cNvGrpSpPr/>
            <p:nvPr/>
          </p:nvGrpSpPr>
          <p:grpSpPr>
            <a:xfrm>
              <a:off x="9284984" y="1691947"/>
              <a:ext cx="2685270" cy="1395597"/>
              <a:chOff x="1258068" y="4155258"/>
              <a:chExt cx="2461044" cy="1395597"/>
            </a:xfrm>
          </p:grpSpPr>
          <p:sp>
            <p:nvSpPr>
              <p:cNvPr id="41" name="TextBox 83"/>
              <p:cNvSpPr txBox="1"/>
              <p:nvPr/>
            </p:nvSpPr>
            <p:spPr>
              <a:xfrm>
                <a:off x="1587583" y="4997793"/>
                <a:ext cx="2131529" cy="5530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rPr>
                  <a:t>全机器时代，一切体力活机械化，自动生产</a:t>
                </a:r>
                <a:endPara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楷体_GB2312" panose="02010609030101010101" pitchFamily="49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42" name="TextBox 84"/>
              <p:cNvSpPr txBox="1"/>
              <p:nvPr/>
            </p:nvSpPr>
            <p:spPr>
              <a:xfrm>
                <a:off x="1258068" y="4592896"/>
                <a:ext cx="1824474" cy="404324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r"/>
                <a:r>
                  <a:rPr lang="en-US" altLang="ko-KR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rPr>
                  <a:t>Future</a:t>
                </a:r>
                <a:endPara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3" name="TextBox 85"/>
              <p:cNvSpPr txBox="1"/>
              <p:nvPr/>
            </p:nvSpPr>
            <p:spPr>
              <a:xfrm>
                <a:off x="1690795" y="4155258"/>
                <a:ext cx="1824474" cy="646918"/>
              </a:xfrm>
              <a:prstGeom prst="rect">
                <a:avLst/>
              </a:prstGeom>
              <a:noFill/>
            </p:spPr>
            <p:txBody>
              <a:bodyPr wrap="square" lIns="108000" tIns="0" rIns="0" bIns="0" rtlCol="0">
                <a:spAutoFit/>
              </a:bodyPr>
              <a:lstStyle/>
              <a:p>
                <a:pPr algn="ctr"/>
                <a:r>
                  <a:rPr lang="zh-CN" altLang="en-US" sz="3200" b="1" dirty="0">
                    <a:solidFill>
                      <a:schemeClr val="accent4"/>
                    </a:solidFill>
                    <a:ea typeface="楷体_GB2312" panose="02010609030101010101" pitchFamily="49" charset="-122"/>
                    <a:cs typeface="Arial" panose="020B0604020202020204" pitchFamily="34" charset="0"/>
                  </a:rPr>
                  <a:t>在未来</a:t>
                </a:r>
                <a:endParaRPr lang="ko-KR" altLang="en-US" sz="3200" b="1" dirty="0">
                  <a:solidFill>
                    <a:schemeClr val="accent4"/>
                  </a:solidFill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4" name="Group 36"/>
            <p:cNvGrpSpPr/>
            <p:nvPr/>
          </p:nvGrpSpPr>
          <p:grpSpPr>
            <a:xfrm>
              <a:off x="4008076" y="4243798"/>
              <a:ext cx="2139694" cy="1900438"/>
              <a:chOff x="-161866" y="3880612"/>
              <a:chExt cx="1991303" cy="1900438"/>
            </a:xfrm>
          </p:grpSpPr>
          <p:sp>
            <p:nvSpPr>
              <p:cNvPr id="45" name="TextBox 87"/>
              <p:cNvSpPr txBox="1"/>
              <p:nvPr/>
            </p:nvSpPr>
            <p:spPr>
              <a:xfrm>
                <a:off x="-161866" y="4789194"/>
                <a:ext cx="1991303" cy="9918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12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defRPr>
                </a:lvl1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dirty="0"/>
                  <a:t>第二次高潮，出现专家系统，多层神经网络，反向</a:t>
                </a:r>
                <a:r>
                  <a:rPr lang="en-US" altLang="zh-CN" dirty="0"/>
                  <a:t>BP</a:t>
                </a:r>
                <a:r>
                  <a:rPr lang="zh-CN" altLang="en-US" dirty="0"/>
                  <a:t>算法</a:t>
                </a:r>
                <a:endParaRPr lang="en-US" altLang="ko-KR" dirty="0"/>
              </a:p>
            </p:txBody>
          </p:sp>
          <p:sp>
            <p:nvSpPr>
              <p:cNvPr id="46" name="TextBox 88"/>
              <p:cNvSpPr txBox="1"/>
              <p:nvPr/>
            </p:nvSpPr>
            <p:spPr>
              <a:xfrm>
                <a:off x="-78896" y="4414068"/>
                <a:ext cx="1824475" cy="404324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>
                <a:defPPr>
                  <a:defRPr lang="zh-CN"/>
                </a:defPPr>
                <a:lvl1pPr algn="r">
                  <a:defRPr sz="14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defRPr>
                </a:lvl1pPr>
              </a:lstStyle>
              <a:p>
                <a:pPr algn="ctr"/>
                <a:r>
                  <a:rPr lang="en-US" altLang="ko-KR" dirty="0"/>
                  <a:t>Long Ago</a:t>
                </a:r>
                <a:endParaRPr lang="ko-KR" altLang="en-US" dirty="0"/>
              </a:p>
            </p:txBody>
          </p:sp>
          <p:sp>
            <p:nvSpPr>
              <p:cNvPr id="47" name="TextBox 89"/>
              <p:cNvSpPr txBox="1"/>
              <p:nvPr/>
            </p:nvSpPr>
            <p:spPr>
              <a:xfrm>
                <a:off x="-78469" y="3880612"/>
                <a:ext cx="1824475" cy="646918"/>
              </a:xfrm>
              <a:prstGeom prst="rect">
                <a:avLst/>
              </a:prstGeom>
              <a:noFill/>
            </p:spPr>
            <p:txBody>
              <a:bodyPr wrap="square" lIns="108000" tIns="0" rIns="0" bIns="0" rtlCol="0">
                <a:spAutoFit/>
              </a:bodyPr>
              <a:lstStyle>
                <a:defPPr>
                  <a:defRPr lang="zh-CN"/>
                </a:defPPr>
                <a:lvl1pPr algn="ctr">
                  <a:defRPr sz="3200" b="1">
                    <a:solidFill>
                      <a:schemeClr val="accent1"/>
                    </a:solidFill>
                    <a:ea typeface="楷体_GB2312" panose="02010609030101010101" pitchFamily="49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ko-KR" dirty="0"/>
                  <a:t>1987</a:t>
                </a:r>
                <a:r>
                  <a:rPr lang="zh-CN" altLang="en-US" dirty="0"/>
                  <a:t>年</a:t>
                </a:r>
                <a:endParaRPr lang="ko-KR" altLang="en-US" dirty="0"/>
              </a:p>
            </p:txBody>
          </p:sp>
        </p:grpSp>
        <p:grpSp>
          <p:nvGrpSpPr>
            <p:cNvPr id="48" name="Group 70"/>
            <p:cNvGrpSpPr/>
            <p:nvPr/>
          </p:nvGrpSpPr>
          <p:grpSpPr>
            <a:xfrm>
              <a:off x="1988169" y="1691744"/>
              <a:ext cx="2002846" cy="1572566"/>
              <a:chOff x="706752" y="1633041"/>
              <a:chExt cx="1835604" cy="1572566"/>
            </a:xfrm>
          </p:grpSpPr>
          <p:sp>
            <p:nvSpPr>
              <p:cNvPr id="49" name="TextBox 71"/>
              <p:cNvSpPr txBox="1"/>
              <p:nvPr/>
            </p:nvSpPr>
            <p:spPr>
              <a:xfrm>
                <a:off x="727530" y="2421766"/>
                <a:ext cx="1814826" cy="7838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12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楷体_GB2312" panose="02010609030101010101" pitchFamily="49" charset="-122"/>
                    <a:cs typeface="Arial" panose="020B0604020202020204" pitchFamily="34" charset="0"/>
                  </a:defRPr>
                </a:lvl1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dirty="0"/>
                  <a:t>第一次高潮，出现很多顶级算法</a:t>
                </a:r>
                <a:endParaRPr lang="en-US" altLang="ko-KR" dirty="0"/>
              </a:p>
            </p:txBody>
          </p:sp>
          <p:sp>
            <p:nvSpPr>
              <p:cNvPr id="50" name="TextBox 73"/>
              <p:cNvSpPr txBox="1"/>
              <p:nvPr/>
            </p:nvSpPr>
            <p:spPr>
              <a:xfrm>
                <a:off x="706752" y="1633041"/>
                <a:ext cx="1824475" cy="646918"/>
              </a:xfrm>
              <a:prstGeom prst="rect">
                <a:avLst/>
              </a:prstGeom>
              <a:noFill/>
            </p:spPr>
            <p:txBody>
              <a:bodyPr wrap="square" lIns="108000" tIns="0" rIns="0" bIns="0" rtlCol="0">
                <a:spAutoFit/>
              </a:bodyPr>
              <a:lstStyle>
                <a:defPPr>
                  <a:defRPr lang="zh-CN"/>
                </a:defPPr>
                <a:lvl1pPr algn="ctr">
                  <a:defRPr sz="3200" b="1">
                    <a:solidFill>
                      <a:schemeClr val="accent1"/>
                    </a:solidFill>
                    <a:ea typeface="楷体_GB2312" panose="02010609030101010101" pitchFamily="49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ko-KR" dirty="0"/>
                  <a:t>1974</a:t>
                </a:r>
                <a:r>
                  <a:rPr lang="zh-CN" altLang="en-US" dirty="0"/>
                  <a:t>年</a:t>
                </a:r>
                <a:endParaRPr lang="ko-KR" altLang="en-US" dirty="0"/>
              </a:p>
            </p:txBody>
          </p:sp>
        </p:grpSp>
      </p:grpSp>
      <p:sp>
        <p:nvSpPr>
          <p:cNvPr id="4" name="矩形 3"/>
          <p:cNvSpPr/>
          <p:nvPr/>
        </p:nvSpPr>
        <p:spPr>
          <a:xfrm>
            <a:off x="93980" y="2337435"/>
            <a:ext cx="8945245" cy="41700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85749" y="184280"/>
            <a:ext cx="699359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4.1</a:t>
            </a:r>
            <a:r>
              <a:rPr lang="zh-CN" altLang="en-US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 认识人工智能</a:t>
            </a:r>
            <a:endParaRPr lang="ko-KR" altLang="en-US" sz="4000" b="1" kern="0" dirty="0">
              <a:solidFill>
                <a:srgbClr val="466E8C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j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152"/>
          <p:cNvSpPr/>
          <p:nvPr/>
        </p:nvSpPr>
        <p:spPr>
          <a:xfrm>
            <a:off x="808455" y="2106827"/>
            <a:ext cx="3534192" cy="2173883"/>
          </a:xfrm>
          <a:custGeom>
            <a:avLst/>
            <a:gdLst>
              <a:gd name="connsiteX0" fmla="*/ 5086770 w 5086770"/>
              <a:gd name="connsiteY0" fmla="*/ 1174706 h 3128874"/>
              <a:gd name="connsiteX1" fmla="*/ 5086770 w 5086770"/>
              <a:gd name="connsiteY1" fmla="*/ 1184663 h 3128874"/>
              <a:gd name="connsiteX2" fmla="*/ 5079830 w 5086770"/>
              <a:gd name="connsiteY2" fmla="*/ 1185820 h 3128874"/>
              <a:gd name="connsiteX3" fmla="*/ 5078289 w 5086770"/>
              <a:gd name="connsiteY3" fmla="*/ 1182737 h 3128874"/>
              <a:gd name="connsiteX4" fmla="*/ 5078289 w 5086770"/>
              <a:gd name="connsiteY4" fmla="*/ 1179654 h 3128874"/>
              <a:gd name="connsiteX5" fmla="*/ 1690658 w 5086770"/>
              <a:gd name="connsiteY5" fmla="*/ 810655 h 3128874"/>
              <a:gd name="connsiteX6" fmla="*/ 1349061 w 5086770"/>
              <a:gd name="connsiteY6" fmla="*/ 1934928 h 3128874"/>
              <a:gd name="connsiteX7" fmla="*/ 2035854 w 5086770"/>
              <a:gd name="connsiteY7" fmla="*/ 1934928 h 3128874"/>
              <a:gd name="connsiteX8" fmla="*/ 3765314 w 5086770"/>
              <a:gd name="connsiteY8" fmla="*/ 0 h 3128874"/>
              <a:gd name="connsiteX9" fmla="*/ 4465138 w 5086770"/>
              <a:gd name="connsiteY9" fmla="*/ 0 h 3128874"/>
              <a:gd name="connsiteX10" fmla="*/ 4675955 w 5086770"/>
              <a:gd name="connsiteY10" fmla="*/ 0 h 3128874"/>
              <a:gd name="connsiteX11" fmla="*/ 4659036 w 5086770"/>
              <a:gd name="connsiteY11" fmla="*/ 34412 h 3128874"/>
              <a:gd name="connsiteX12" fmla="*/ 4651327 w 5086770"/>
              <a:gd name="connsiteY12" fmla="*/ 45203 h 3128874"/>
              <a:gd name="connsiteX13" fmla="*/ 4648245 w 5086770"/>
              <a:gd name="connsiteY13" fmla="*/ 51368 h 3128874"/>
              <a:gd name="connsiteX14" fmla="*/ 4483319 w 5086770"/>
              <a:gd name="connsiteY14" fmla="*/ 361184 h 3128874"/>
              <a:gd name="connsiteX15" fmla="*/ 4480236 w 5086770"/>
              <a:gd name="connsiteY15" fmla="*/ 373515 h 3128874"/>
              <a:gd name="connsiteX16" fmla="*/ 4474071 w 5086770"/>
              <a:gd name="connsiteY16" fmla="*/ 398176 h 3128874"/>
              <a:gd name="connsiteX17" fmla="*/ 4450950 w 5086770"/>
              <a:gd name="connsiteY17" fmla="*/ 498367 h 3128874"/>
              <a:gd name="connsiteX18" fmla="*/ 4440161 w 5086770"/>
              <a:gd name="connsiteY18" fmla="*/ 527652 h 3128874"/>
              <a:gd name="connsiteX19" fmla="*/ 4441700 w 5086770"/>
              <a:gd name="connsiteY19" fmla="*/ 539983 h 3128874"/>
              <a:gd name="connsiteX20" fmla="*/ 4437078 w 5086770"/>
              <a:gd name="connsiteY20" fmla="*/ 561562 h 3128874"/>
              <a:gd name="connsiteX21" fmla="*/ 4433995 w 5086770"/>
              <a:gd name="connsiteY21" fmla="*/ 576976 h 3128874"/>
              <a:gd name="connsiteX22" fmla="*/ 4433994 w 5086770"/>
              <a:gd name="connsiteY22" fmla="*/ 578519 h 3128874"/>
              <a:gd name="connsiteX23" fmla="*/ 4413956 w 5086770"/>
              <a:gd name="connsiteY23" fmla="*/ 797393 h 3128874"/>
              <a:gd name="connsiteX24" fmla="*/ 4438619 w 5086770"/>
              <a:gd name="connsiteY24" fmla="*/ 996230 h 3128874"/>
              <a:gd name="connsiteX25" fmla="*/ 4433995 w 5086770"/>
              <a:gd name="connsiteY25" fmla="*/ 1016268 h 3128874"/>
              <a:gd name="connsiteX26" fmla="*/ 4435536 w 5086770"/>
              <a:gd name="connsiteY26" fmla="*/ 1025517 h 3128874"/>
              <a:gd name="connsiteX27" fmla="*/ 4437078 w 5086770"/>
              <a:gd name="connsiteY27" fmla="*/ 1027057 h 3128874"/>
              <a:gd name="connsiteX28" fmla="*/ 4432452 w 5086770"/>
              <a:gd name="connsiteY28" fmla="*/ 1048636 h 3128874"/>
              <a:gd name="connsiteX29" fmla="*/ 4413956 w 5086770"/>
              <a:gd name="connsiteY29" fmla="*/ 1085630 h 3128874"/>
              <a:gd name="connsiteX30" fmla="*/ 4196623 w 5086770"/>
              <a:gd name="connsiteY30" fmla="*/ 1389280 h 3128874"/>
              <a:gd name="connsiteX31" fmla="*/ 4085645 w 5086770"/>
              <a:gd name="connsiteY31" fmla="*/ 1597365 h 3128874"/>
              <a:gd name="connsiteX32" fmla="*/ 4216661 w 5086770"/>
              <a:gd name="connsiteY32" fmla="*/ 1697556 h 3128874"/>
              <a:gd name="connsiteX33" fmla="*/ 4250571 w 5086770"/>
              <a:gd name="connsiteY33" fmla="*/ 1811617 h 3128874"/>
              <a:gd name="connsiteX34" fmla="*/ 4173502 w 5086770"/>
              <a:gd name="connsiteY34" fmla="*/ 1888685 h 3128874"/>
              <a:gd name="connsiteX35" fmla="*/ 4213578 w 5086770"/>
              <a:gd name="connsiteY35" fmla="*/ 2022784 h 3128874"/>
              <a:gd name="connsiteX36" fmla="*/ 4347678 w 5086770"/>
              <a:gd name="connsiteY36" fmla="*/ 2090605 h 3128874"/>
              <a:gd name="connsiteX37" fmla="*/ 4233616 w 5086770"/>
              <a:gd name="connsiteY37" fmla="*/ 2138388 h 3128874"/>
              <a:gd name="connsiteX38" fmla="*/ 4227451 w 5086770"/>
              <a:gd name="connsiteY38" fmla="*/ 2258616 h 3128874"/>
              <a:gd name="connsiteX39" fmla="*/ 4350761 w 5086770"/>
              <a:gd name="connsiteY39" fmla="*/ 2320270 h 3128874"/>
              <a:gd name="connsiteX40" fmla="*/ 4333805 w 5086770"/>
              <a:gd name="connsiteY40" fmla="*/ 2462077 h 3128874"/>
              <a:gd name="connsiteX41" fmla="*/ 4467905 w 5086770"/>
              <a:gd name="connsiteY41" fmla="*/ 2719486 h 3128874"/>
              <a:gd name="connsiteX42" fmla="*/ 4800655 w 5086770"/>
              <a:gd name="connsiteY42" fmla="*/ 2748491 h 3128874"/>
              <a:gd name="connsiteX43" fmla="*/ 4838191 w 5086770"/>
              <a:gd name="connsiteY43" fmla="*/ 2744074 h 3128874"/>
              <a:gd name="connsiteX44" fmla="*/ 4863823 w 5086770"/>
              <a:gd name="connsiteY44" fmla="*/ 2765476 h 3128874"/>
              <a:gd name="connsiteX45" fmla="*/ 4934321 w 5086770"/>
              <a:gd name="connsiteY45" fmla="*/ 2911083 h 3128874"/>
              <a:gd name="connsiteX46" fmla="*/ 4964162 w 5086770"/>
              <a:gd name="connsiteY46" fmla="*/ 3074402 h 3128874"/>
              <a:gd name="connsiteX47" fmla="*/ 4967647 w 5086770"/>
              <a:gd name="connsiteY47" fmla="*/ 3128874 h 3128874"/>
              <a:gd name="connsiteX48" fmla="*/ 4465138 w 5086770"/>
              <a:gd name="connsiteY48" fmla="*/ 3128874 h 3128874"/>
              <a:gd name="connsiteX49" fmla="*/ 4465138 w 5086770"/>
              <a:gd name="connsiteY49" fmla="*/ 3127460 h 3128874"/>
              <a:gd name="connsiteX50" fmla="*/ 3765314 w 5086770"/>
              <a:gd name="connsiteY50" fmla="*/ 3127460 h 3128874"/>
              <a:gd name="connsiteX51" fmla="*/ 1175459 w 5086770"/>
              <a:gd name="connsiteY51" fmla="*/ 0 h 3128874"/>
              <a:gd name="connsiteX52" fmla="*/ 2229594 w 5086770"/>
              <a:gd name="connsiteY52" fmla="*/ 0 h 3128874"/>
              <a:gd name="connsiteX53" fmla="*/ 3404781 w 5086770"/>
              <a:gd name="connsiteY53" fmla="*/ 3127460 h 3128874"/>
              <a:gd name="connsiteX54" fmla="*/ 2392789 w 5086770"/>
              <a:gd name="connsiteY54" fmla="*/ 3127460 h 3128874"/>
              <a:gd name="connsiteX55" fmla="*/ 2236317 w 5086770"/>
              <a:gd name="connsiteY55" fmla="*/ 2611186 h 3128874"/>
              <a:gd name="connsiteX56" fmla="*/ 1139165 w 5086770"/>
              <a:gd name="connsiteY56" fmla="*/ 2611186 h 3128874"/>
              <a:gd name="connsiteX57" fmla="*/ 986721 w 5086770"/>
              <a:gd name="connsiteY57" fmla="*/ 3127460 h 3128874"/>
              <a:gd name="connsiteX58" fmla="*/ 0 w 5086770"/>
              <a:gd name="connsiteY58" fmla="*/ 3127460 h 3128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086770" h="3128874">
                <a:moveTo>
                  <a:pt x="5086770" y="1174706"/>
                </a:moveTo>
                <a:lnTo>
                  <a:pt x="5086770" y="1184663"/>
                </a:lnTo>
                <a:lnTo>
                  <a:pt x="5079830" y="1185820"/>
                </a:lnTo>
                <a:cubicBezTo>
                  <a:pt x="5079829" y="1184277"/>
                  <a:pt x="5078289" y="1184277"/>
                  <a:pt x="5078289" y="1182737"/>
                </a:cubicBezTo>
                <a:lnTo>
                  <a:pt x="5078289" y="1179654"/>
                </a:lnTo>
                <a:close/>
                <a:moveTo>
                  <a:pt x="1690658" y="810655"/>
                </a:moveTo>
                <a:lnTo>
                  <a:pt x="1349061" y="1934928"/>
                </a:lnTo>
                <a:lnTo>
                  <a:pt x="2035854" y="1934928"/>
                </a:lnTo>
                <a:close/>
                <a:moveTo>
                  <a:pt x="3765314" y="0"/>
                </a:moveTo>
                <a:lnTo>
                  <a:pt x="4465138" y="0"/>
                </a:lnTo>
                <a:lnTo>
                  <a:pt x="4675955" y="0"/>
                </a:lnTo>
                <a:lnTo>
                  <a:pt x="4659036" y="34412"/>
                </a:lnTo>
                <a:cubicBezTo>
                  <a:pt x="4655952" y="37496"/>
                  <a:pt x="4652870" y="40578"/>
                  <a:pt x="4651327" y="45203"/>
                </a:cubicBezTo>
                <a:cubicBezTo>
                  <a:pt x="4649787" y="48285"/>
                  <a:pt x="4649788" y="49827"/>
                  <a:pt x="4648245" y="51368"/>
                </a:cubicBezTo>
                <a:cubicBezTo>
                  <a:pt x="4632831" y="72947"/>
                  <a:pt x="4528018" y="224002"/>
                  <a:pt x="4483319" y="361184"/>
                </a:cubicBezTo>
                <a:cubicBezTo>
                  <a:pt x="4481777" y="365808"/>
                  <a:pt x="4480236" y="368891"/>
                  <a:pt x="4480236" y="373515"/>
                </a:cubicBezTo>
                <a:cubicBezTo>
                  <a:pt x="4478694" y="381223"/>
                  <a:pt x="4475612" y="390471"/>
                  <a:pt x="4474071" y="398176"/>
                </a:cubicBezTo>
                <a:cubicBezTo>
                  <a:pt x="4466362" y="432087"/>
                  <a:pt x="4458657" y="465997"/>
                  <a:pt x="4450950" y="498367"/>
                </a:cubicBezTo>
                <a:cubicBezTo>
                  <a:pt x="4444783" y="506073"/>
                  <a:pt x="4440160" y="516863"/>
                  <a:pt x="4440161" y="527652"/>
                </a:cubicBezTo>
                <a:cubicBezTo>
                  <a:pt x="4440160" y="532277"/>
                  <a:pt x="4440160" y="535360"/>
                  <a:pt x="4441700" y="539983"/>
                </a:cubicBezTo>
                <a:cubicBezTo>
                  <a:pt x="4440161" y="547691"/>
                  <a:pt x="4438618" y="555397"/>
                  <a:pt x="4437078" y="561562"/>
                </a:cubicBezTo>
                <a:cubicBezTo>
                  <a:pt x="4435535" y="566187"/>
                  <a:pt x="4433995" y="570810"/>
                  <a:pt x="4433995" y="576976"/>
                </a:cubicBezTo>
                <a:cubicBezTo>
                  <a:pt x="4433995" y="576976"/>
                  <a:pt x="4433994" y="578519"/>
                  <a:pt x="4433994" y="578519"/>
                </a:cubicBezTo>
                <a:cubicBezTo>
                  <a:pt x="4417039" y="674083"/>
                  <a:pt x="4407790" y="755776"/>
                  <a:pt x="4413956" y="797393"/>
                </a:cubicBezTo>
                <a:cubicBezTo>
                  <a:pt x="4421664" y="846717"/>
                  <a:pt x="4440160" y="929951"/>
                  <a:pt x="4438619" y="996230"/>
                </a:cubicBezTo>
                <a:cubicBezTo>
                  <a:pt x="4435535" y="1002395"/>
                  <a:pt x="4433995" y="1008560"/>
                  <a:pt x="4433995" y="1016268"/>
                </a:cubicBezTo>
                <a:cubicBezTo>
                  <a:pt x="4433995" y="1019351"/>
                  <a:pt x="4435536" y="1022434"/>
                  <a:pt x="4435536" y="1025517"/>
                </a:cubicBezTo>
                <a:cubicBezTo>
                  <a:pt x="4435536" y="1025517"/>
                  <a:pt x="4435535" y="1027057"/>
                  <a:pt x="4437078" y="1027057"/>
                </a:cubicBezTo>
                <a:cubicBezTo>
                  <a:pt x="4435536" y="1034764"/>
                  <a:pt x="4433994" y="1042471"/>
                  <a:pt x="4432452" y="1048636"/>
                </a:cubicBezTo>
                <a:lnTo>
                  <a:pt x="4413956" y="1085630"/>
                </a:lnTo>
                <a:cubicBezTo>
                  <a:pt x="4369257" y="1164240"/>
                  <a:pt x="4258278" y="1339957"/>
                  <a:pt x="4196623" y="1389280"/>
                </a:cubicBezTo>
                <a:cubicBezTo>
                  <a:pt x="4128802" y="1441687"/>
                  <a:pt x="4062523" y="1538793"/>
                  <a:pt x="4085645" y="1597365"/>
                </a:cubicBezTo>
                <a:cubicBezTo>
                  <a:pt x="4119555" y="1660562"/>
                  <a:pt x="4181210" y="1688307"/>
                  <a:pt x="4216661" y="1697556"/>
                </a:cubicBezTo>
                <a:cubicBezTo>
                  <a:pt x="4252112" y="1706804"/>
                  <a:pt x="4275233" y="1779247"/>
                  <a:pt x="4250571" y="1811617"/>
                </a:cubicBezTo>
                <a:cubicBezTo>
                  <a:pt x="4225909" y="1843985"/>
                  <a:pt x="4187375" y="1853233"/>
                  <a:pt x="4173502" y="1888685"/>
                </a:cubicBezTo>
                <a:cubicBezTo>
                  <a:pt x="4159630" y="1924137"/>
                  <a:pt x="4153465" y="1998123"/>
                  <a:pt x="4213578" y="2022784"/>
                </a:cubicBezTo>
                <a:cubicBezTo>
                  <a:pt x="4259818" y="2041281"/>
                  <a:pt x="4349219" y="2081356"/>
                  <a:pt x="4347678" y="2090605"/>
                </a:cubicBezTo>
                <a:cubicBezTo>
                  <a:pt x="4346136" y="2099853"/>
                  <a:pt x="4250570" y="2107561"/>
                  <a:pt x="4233616" y="2138388"/>
                </a:cubicBezTo>
                <a:cubicBezTo>
                  <a:pt x="4216660" y="2169216"/>
                  <a:pt x="4204330" y="2220080"/>
                  <a:pt x="4227451" y="2258616"/>
                </a:cubicBezTo>
                <a:cubicBezTo>
                  <a:pt x="4250571" y="2297149"/>
                  <a:pt x="4332264" y="2292526"/>
                  <a:pt x="4350761" y="2320270"/>
                </a:cubicBezTo>
                <a:cubicBezTo>
                  <a:pt x="4381588" y="2371135"/>
                  <a:pt x="4358466" y="2378843"/>
                  <a:pt x="4333805" y="2462077"/>
                </a:cubicBezTo>
                <a:cubicBezTo>
                  <a:pt x="4306060" y="2551476"/>
                  <a:pt x="4302977" y="2650125"/>
                  <a:pt x="4467905" y="2719486"/>
                </a:cubicBezTo>
                <a:cubicBezTo>
                  <a:pt x="4562314" y="2758983"/>
                  <a:pt x="4694054" y="2758743"/>
                  <a:pt x="4800655" y="2748491"/>
                </a:cubicBezTo>
                <a:lnTo>
                  <a:pt x="4838191" y="2744074"/>
                </a:lnTo>
                <a:lnTo>
                  <a:pt x="4863823" y="2765476"/>
                </a:lnTo>
                <a:cubicBezTo>
                  <a:pt x="4895578" y="2799449"/>
                  <a:pt x="4917344" y="2847230"/>
                  <a:pt x="4934321" y="2911083"/>
                </a:cubicBezTo>
                <a:cubicBezTo>
                  <a:pt x="4945640" y="2953651"/>
                  <a:pt x="4957371" y="3013267"/>
                  <a:pt x="4964162" y="3074402"/>
                </a:cubicBezTo>
                <a:lnTo>
                  <a:pt x="4967647" y="3128874"/>
                </a:lnTo>
                <a:lnTo>
                  <a:pt x="4465138" y="3128874"/>
                </a:lnTo>
                <a:lnTo>
                  <a:pt x="4465138" y="3127460"/>
                </a:lnTo>
                <a:lnTo>
                  <a:pt x="3765314" y="3127460"/>
                </a:lnTo>
                <a:close/>
                <a:moveTo>
                  <a:pt x="1175459" y="0"/>
                </a:moveTo>
                <a:lnTo>
                  <a:pt x="2229594" y="0"/>
                </a:lnTo>
                <a:lnTo>
                  <a:pt x="3404781" y="3127460"/>
                </a:lnTo>
                <a:lnTo>
                  <a:pt x="2392789" y="3127460"/>
                </a:lnTo>
                <a:lnTo>
                  <a:pt x="2236317" y="2611186"/>
                </a:lnTo>
                <a:lnTo>
                  <a:pt x="1139165" y="2611186"/>
                </a:lnTo>
                <a:lnTo>
                  <a:pt x="986721" y="3127460"/>
                </a:lnTo>
                <a:lnTo>
                  <a:pt x="0" y="312746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a typeface="楷体_GB2312" panose="02010609030101010101" pitchFamily="49" charset="-122"/>
            </a:endParaRPr>
          </a:p>
        </p:txBody>
      </p:sp>
      <p:sp>
        <p:nvSpPr>
          <p:cNvPr id="4" name="TextBox 18"/>
          <p:cNvSpPr txBox="1"/>
          <p:nvPr/>
        </p:nvSpPr>
        <p:spPr>
          <a:xfrm>
            <a:off x="3890780" y="2910311"/>
            <a:ext cx="4527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466E8C"/>
                </a:solidFill>
                <a:effectLst/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zh-CN" altLang="en-US" dirty="0"/>
              <a:t>感受人工智能魅力</a:t>
            </a:r>
            <a:endParaRPr lang="ko-KR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/>
          <p:nvPr/>
        </p:nvSpPr>
        <p:spPr>
          <a:xfrm rot="10800000" flipH="1">
            <a:off x="260558" y="1976323"/>
            <a:ext cx="8678007" cy="3879531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3" name="直接箭头连接符 12"/>
          <p:cNvCxnSpPr/>
          <p:nvPr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8343785" y="283812"/>
            <a:ext cx="594780" cy="594780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@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817416" y="126849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466E8C"/>
                </a:solidFill>
                <a:ea typeface="楷体_GB2312" panose="02010609030101010101" pitchFamily="49" charset="-122"/>
              </a:rPr>
              <a:t>实践活动</a:t>
            </a:r>
          </a:p>
        </p:txBody>
      </p:sp>
      <p:sp>
        <p:nvSpPr>
          <p:cNvPr id="53" name="TextBox 25"/>
          <p:cNvSpPr txBox="1"/>
          <p:nvPr/>
        </p:nvSpPr>
        <p:spPr>
          <a:xfrm>
            <a:off x="669307" y="2135263"/>
            <a:ext cx="8031347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b="1" dirty="0">
                <a:ea typeface="楷体_GB2312" panose="02010609030101010101" pitchFamily="49" charset="-122"/>
                <a:cs typeface="Arial" panose="020B0604020202020204" pitchFamily="34" charset="0"/>
              </a:rPr>
              <a:t>         </a:t>
            </a:r>
            <a:r>
              <a:rPr lang="zh-CN" altLang="en-US" sz="2000" b="1" dirty="0">
                <a:ea typeface="楷体_GB2312" panose="02010609030101010101" pitchFamily="49" charset="-122"/>
                <a:cs typeface="Arial" panose="020B0604020202020204" pitchFamily="34" charset="0"/>
              </a:rPr>
              <a:t>人工智能离我们并不远，人脸识别、手写识别、语音识别、机器翻译和智能推荐技术正在进入我们的生活。</a:t>
            </a:r>
            <a:endParaRPr lang="en-US" altLang="zh-CN" sz="2000" b="1" dirty="0">
              <a:ea typeface="楷体_GB2312" panose="0201060903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altLang="ko-KR" sz="2000" b="1" dirty="0">
              <a:ea typeface="楷体_GB2312" panose="02010609030101010101" pitchFamily="49" charset="-122"/>
              <a:cs typeface="Arial" panose="020B06040202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69307" y="3626947"/>
            <a:ext cx="6628642" cy="1697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000" b="1">
                <a:ea typeface="楷体_GB2312" panose="02010609030101010101" pitchFamily="49" charset="-122"/>
                <a:cs typeface="Arial" panose="020B0604020202020204" pitchFamily="34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zh-CN" altLang="en-US" dirty="0"/>
              <a:t>活动</a:t>
            </a:r>
            <a:r>
              <a:rPr lang="en-US" altLang="zh-CN" dirty="0"/>
              <a:t>1</a:t>
            </a:r>
            <a:r>
              <a:rPr lang="zh-CN" altLang="en-US" dirty="0"/>
              <a:t>：体验语音识别</a:t>
            </a:r>
            <a:endParaRPr lang="en-US" altLang="zh-CN" dirty="0"/>
          </a:p>
          <a:p>
            <a:r>
              <a:rPr lang="en-US" altLang="zh-CN" dirty="0"/>
              <a:t>1. </a:t>
            </a:r>
            <a:r>
              <a:rPr lang="zh-CN" altLang="en-US" dirty="0"/>
              <a:t>使用家乡方言体验导航软件识别方言效果。</a:t>
            </a:r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查阅资料，小组讨论导航软件提高方言识别率的方法。</a:t>
            </a:r>
            <a:endParaRPr lang="en-US" altLang="zh-CN" dirty="0"/>
          </a:p>
          <a:p>
            <a:r>
              <a:rPr lang="en-US" altLang="zh-CN" dirty="0"/>
              <a:t>3. </a:t>
            </a:r>
            <a:r>
              <a:rPr lang="zh-CN" altLang="en-US" dirty="0"/>
              <a:t>讨论语音识别可能的应用场景有哪些。</a:t>
            </a:r>
          </a:p>
        </p:txBody>
      </p:sp>
      <p:pic>
        <p:nvPicPr>
          <p:cNvPr id="55" name="图片 5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48" y="2896083"/>
            <a:ext cx="2547227" cy="1431027"/>
          </a:xfrm>
          <a:prstGeom prst="roundRect">
            <a:avLst>
              <a:gd name="adj" fmla="val 3896"/>
            </a:avLst>
          </a:prstGeom>
        </p:spPr>
      </p:pic>
      <p:sp>
        <p:nvSpPr>
          <p:cNvPr id="2" name="文本框 1"/>
          <p:cNvSpPr txBox="1"/>
          <p:nvPr/>
        </p:nvSpPr>
        <p:spPr>
          <a:xfrm>
            <a:off x="285749" y="184280"/>
            <a:ext cx="699359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4.1</a:t>
            </a:r>
            <a:r>
              <a:rPr lang="zh-CN" altLang="en-US" sz="4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 认识人工智能</a:t>
            </a:r>
            <a:endParaRPr lang="ko-KR" altLang="en-US" sz="4000" b="1" kern="0" dirty="0">
              <a:solidFill>
                <a:srgbClr val="466E8C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j-cs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3ad4e25c-9d03-467f-9d80-52e4b3dbebcb}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主题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497</Words>
  <Application>Microsoft Office PowerPoint</Application>
  <PresentationFormat>全屏显示(4:3)</PresentationFormat>
  <Paragraphs>75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宋体</vt:lpstr>
      <vt:lpstr>微软雅黑</vt:lpstr>
      <vt:lpstr>Calibri</vt:lpstr>
      <vt:lpstr>맑은 고딕</vt:lpstr>
      <vt:lpstr>楷体_GB2312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hammer Hsu</dc:creator>
  <cp:lastModifiedBy>whaty</cp:lastModifiedBy>
  <cp:revision>136</cp:revision>
  <dcterms:created xsi:type="dcterms:W3CDTF">2019-04-15T01:46:00Z</dcterms:created>
  <dcterms:modified xsi:type="dcterms:W3CDTF">2019-08-22T06:45:14Z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

<file path=docProps/thumbnail.jpeg>
</file>